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63" r:id="rId4"/>
    <p:sldId id="299" r:id="rId5"/>
    <p:sldId id="287" r:id="rId6"/>
    <p:sldId id="286" r:id="rId7"/>
    <p:sldId id="258" r:id="rId8"/>
    <p:sldId id="259" r:id="rId9"/>
    <p:sldId id="297" r:id="rId10"/>
    <p:sldId id="262" r:id="rId11"/>
    <p:sldId id="298" r:id="rId12"/>
    <p:sldId id="260" r:id="rId13"/>
    <p:sldId id="296" r:id="rId14"/>
    <p:sldId id="282" r:id="rId15"/>
    <p:sldId id="285" r:id="rId16"/>
    <p:sldId id="264" r:id="rId17"/>
    <p:sldId id="295" r:id="rId18"/>
    <p:sldId id="265" r:id="rId19"/>
    <p:sldId id="288" r:id="rId20"/>
    <p:sldId id="284" r:id="rId21"/>
    <p:sldId id="294" r:id="rId22"/>
    <p:sldId id="267" r:id="rId23"/>
    <p:sldId id="268" r:id="rId24"/>
    <p:sldId id="269" r:id="rId25"/>
    <p:sldId id="270" r:id="rId26"/>
    <p:sldId id="271" r:id="rId27"/>
    <p:sldId id="272" r:id="rId28"/>
    <p:sldId id="273" r:id="rId29"/>
    <p:sldId id="274" r:id="rId30"/>
    <p:sldId id="275" r:id="rId31"/>
    <p:sldId id="289" r:id="rId32"/>
    <p:sldId id="276" r:id="rId33"/>
    <p:sldId id="290" r:id="rId34"/>
    <p:sldId id="277" r:id="rId35"/>
    <p:sldId id="278" r:id="rId36"/>
    <p:sldId id="292" r:id="rId37"/>
    <p:sldId id="281" r:id="rId38"/>
    <p:sldId id="293" r:id="rId39"/>
  </p:sldIdLst>
  <p:sldSz cx="9144000" cy="5143500" type="screen16x9"/>
  <p:notesSz cx="6858000" cy="9144000"/>
  <p:embeddedFontLst>
    <p:embeddedFont>
      <p:font typeface="Raleway" panose="020B060402020202020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AFF589-0FC5-4CC8-927A-1F115CF36F76}">
  <a:tblStyle styleId="{84AFF589-0FC5-4CC8-927A-1F115CF36F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6292" autoAdjust="0"/>
  </p:normalViewPr>
  <p:slideViewPr>
    <p:cSldViewPr snapToGrid="0">
      <p:cViewPr varScale="1">
        <p:scale>
          <a:sx n="129" d="100"/>
          <a:sy n="129" d="100"/>
        </p:scale>
        <p:origin x="1098"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63ccea2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63ccea2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extLst>
      <p:ext uri="{BB962C8B-B14F-4D97-AF65-F5344CB8AC3E}">
        <p14:creationId xmlns:p14="http://schemas.microsoft.com/office/powerpoint/2010/main" val="100012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63ccea27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63ccea27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a:solidFill>
                  <a:srgbClr val="7F7F7F"/>
                </a:solidFill>
                <a:latin typeface="Source Sans Pro"/>
                <a:ea typeface="Source Sans Pro"/>
                <a:cs typeface="Source Sans Pro"/>
                <a:sym typeface="Source Sans Pro"/>
              </a:rPr>
              <a:t>users can miss items-even those adjacent to each other-when the screen is magnified.</a:t>
            </a:r>
            <a:endParaRPr sz="1850">
              <a:solidFill>
                <a:srgbClr val="611BB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28239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63ccea27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63ccea2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63ccea2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63ccea2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63ccea27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63ccea27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dirty="0">
                <a:solidFill>
                  <a:srgbClr val="7F7F7F"/>
                </a:solidFill>
                <a:latin typeface="Source Sans Pro"/>
                <a:ea typeface="Source Sans Pro"/>
                <a:cs typeface="Source Sans Pro"/>
                <a:sym typeface="Source Sans Pro"/>
              </a:rPr>
              <a:t>users can miss items-even those adjacent to each other-when the screen is magnified.</a:t>
            </a:r>
            <a:endParaRPr sz="1850" dirty="0">
              <a:solidFill>
                <a:srgbClr val="611BB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4887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5780d9463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5780d9463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 We chose these inaccessible features because they were chief complaints from users with low vision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5780d9463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5780d9463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5780d9463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5780d9463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63ccea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63ccea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63ccea27d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63ccea27d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63ccea27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63ccea27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5825e1a1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5825e1a1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63ccea2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63ccea2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5780d946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5780d946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r>
              <a:rPr lang="en" sz="1800">
                <a:solidFill>
                  <a:schemeClr val="dk1"/>
                </a:solidFill>
                <a:latin typeface="Source Sans Pro"/>
                <a:ea typeface="Source Sans Pro"/>
                <a:cs typeface="Source Sans Pro"/>
                <a:sym typeface="Source Sans Pro"/>
              </a:rPr>
              <a:t>Tags from HyperResearch Qualitative Analysis Coding Tool</a:t>
            </a:r>
            <a:endParaRPr sz="18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5825e1a1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5825e1a1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 Differences in reading behavior</a:t>
            </a:r>
            <a:endParaRPr sz="18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5825e1a1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5825e1a1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 </a:t>
            </a:r>
            <a:endParaRPr sz="18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5825e1a1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05825e1a1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5825e1a1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5825e1a1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5825e1a1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5825e1a1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5825e1a1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05825e1a1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 : Theofanos &amp; Redish’s findings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5825e1a1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05825e1a1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 : Theofanos &amp; Redish’s findings</a:t>
            </a:r>
            <a:endParaRPr/>
          </a:p>
        </p:txBody>
      </p:sp>
    </p:spTree>
    <p:extLst>
      <p:ext uri="{BB962C8B-B14F-4D97-AF65-F5344CB8AC3E}">
        <p14:creationId xmlns:p14="http://schemas.microsoft.com/office/powerpoint/2010/main" val="274282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63ccea2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63ccea2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Clr>
                <a:schemeClr val="dk1"/>
              </a:buClr>
              <a:buSzPts val="1100"/>
              <a:buFont typeface="Arial"/>
              <a:buNone/>
            </a:pPr>
            <a:r>
              <a:rPr lang="en" sz="1700" b="1" dirty="0">
                <a:solidFill>
                  <a:srgbClr val="611BB8"/>
                </a:solidFill>
                <a:latin typeface="Source Sans Pro"/>
                <a:ea typeface="Source Sans Pro"/>
                <a:cs typeface="Source Sans Pro"/>
                <a:sym typeface="Source Sans Pro"/>
              </a:rPr>
              <a:t>Demographics first</a:t>
            </a:r>
            <a:endParaRPr sz="1700" b="1" dirty="0">
              <a:solidFill>
                <a:srgbClr val="611BB8"/>
              </a:solidFill>
              <a:latin typeface="Source Sans Pro"/>
              <a:ea typeface="Source Sans Pro"/>
              <a:cs typeface="Source Sans Pro"/>
              <a:sym typeface="Source Sans Pro"/>
            </a:endParaRPr>
          </a:p>
          <a:p>
            <a:pPr marL="0" lvl="0" indent="0" algn="l" rtl="0">
              <a:lnSpc>
                <a:spcPct val="70000"/>
              </a:lnSpc>
              <a:spcBef>
                <a:spcPts val="1200"/>
              </a:spcBef>
              <a:spcAft>
                <a:spcPts val="0"/>
              </a:spcAft>
              <a:buClr>
                <a:schemeClr val="dk1"/>
              </a:buClr>
              <a:buSzPts val="1100"/>
              <a:buFont typeface="Arial"/>
              <a:buNone/>
            </a:pPr>
            <a:r>
              <a:rPr lang="en" sz="1700" b="1" dirty="0">
                <a:solidFill>
                  <a:srgbClr val="611BB8"/>
                </a:solidFill>
                <a:latin typeface="Source Sans Pro"/>
                <a:ea typeface="Source Sans Pro"/>
                <a:cs typeface="Source Sans Pro"/>
                <a:sym typeface="Source Sans Pro"/>
              </a:rPr>
              <a:t>One in eight American workers will be disabled for 5 or more years during their working careers</a:t>
            </a:r>
            <a:endParaRPr sz="1700" b="1" dirty="0">
              <a:solidFill>
                <a:srgbClr val="611BB8"/>
              </a:solidFill>
              <a:latin typeface="Source Sans Pro"/>
              <a:ea typeface="Source Sans Pro"/>
              <a:cs typeface="Source Sans Pro"/>
              <a:sym typeface="Source Sans Pro"/>
            </a:endParaRPr>
          </a:p>
          <a:p>
            <a:pPr marL="0" lvl="0" indent="0" algn="l" rtl="0">
              <a:lnSpc>
                <a:spcPct val="115000"/>
              </a:lnSpc>
              <a:spcBef>
                <a:spcPts val="1200"/>
              </a:spcBef>
              <a:spcAft>
                <a:spcPts val="0"/>
              </a:spcAft>
              <a:buClr>
                <a:schemeClr val="dk1"/>
              </a:buClr>
              <a:buSzPts val="1100"/>
              <a:buFont typeface="Arial"/>
              <a:buNone/>
            </a:pPr>
            <a:r>
              <a:rPr lang="en" sz="1700" b="1" dirty="0">
                <a:solidFill>
                  <a:srgbClr val="611BB8"/>
                </a:solidFill>
                <a:latin typeface="Source Sans Pro"/>
                <a:ea typeface="Source Sans Pro"/>
                <a:cs typeface="Source Sans Pro"/>
                <a:sym typeface="Source Sans Pro"/>
              </a:rPr>
              <a:t>CDC, 2020</a:t>
            </a:r>
            <a:endParaRPr sz="1700" b="1" dirty="0">
              <a:solidFill>
                <a:srgbClr val="611BB8"/>
              </a:solidFill>
              <a:latin typeface="Source Sans Pro"/>
              <a:ea typeface="Source Sans Pro"/>
              <a:cs typeface="Source Sans Pro"/>
              <a:sym typeface="Source Sans Pro"/>
            </a:endParaRPr>
          </a:p>
          <a:p>
            <a:pPr marL="0" lvl="0" indent="0" algn="l" rtl="0">
              <a:lnSpc>
                <a:spcPct val="115000"/>
              </a:lnSpc>
              <a:spcBef>
                <a:spcPts val="1200"/>
              </a:spcBef>
              <a:spcAft>
                <a:spcPts val="0"/>
              </a:spcAft>
              <a:buClr>
                <a:schemeClr val="dk1"/>
              </a:buClr>
              <a:buSzPts val="1100"/>
              <a:buFont typeface="Arial"/>
              <a:buNone/>
            </a:pPr>
            <a:r>
              <a:rPr lang="en" sz="1700" b="1" dirty="0">
                <a:solidFill>
                  <a:srgbClr val="611BB8"/>
                </a:solidFill>
                <a:latin typeface="Source Sans Pro"/>
                <a:ea typeface="Source Sans Pro"/>
                <a:cs typeface="Source Sans Pro"/>
                <a:sym typeface="Source Sans Pro"/>
              </a:rPr>
              <a:t>Which stands among 10…</a:t>
            </a:r>
            <a:endParaRPr sz="1700" b="1" dirty="0">
              <a:solidFill>
                <a:srgbClr val="611BB8"/>
              </a:solidFill>
              <a:latin typeface="Source Sans Pro"/>
              <a:ea typeface="Source Sans Pro"/>
              <a:cs typeface="Source Sans Pro"/>
              <a:sym typeface="Source Sans Pro"/>
            </a:endParaRPr>
          </a:p>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5780d9463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5780d9463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Z:</a:t>
            </a:r>
            <a:endParaRPr sz="1300" dirty="0"/>
          </a:p>
          <a:p>
            <a:pPr marL="0" lvl="0" indent="0" algn="l" rtl="0">
              <a:spcBef>
                <a:spcPts val="0"/>
              </a:spcBef>
              <a:spcAft>
                <a:spcPts val="0"/>
              </a:spcAft>
              <a:buNone/>
            </a:pPr>
            <a:r>
              <a:rPr lang="en" sz="1200" dirty="0">
                <a:solidFill>
                  <a:schemeClr val="dk1"/>
                </a:solidFill>
              </a:rPr>
              <a:t>moderate to severe vision loss, (corrective eyewear</a:t>
            </a:r>
            <a:endParaRPr sz="1200" dirty="0">
              <a:solidFill>
                <a:schemeClr val="dk1"/>
              </a:solidFill>
            </a:endParaRPr>
          </a:p>
          <a:p>
            <a:pPr marL="0" lvl="0" indent="0" algn="l" rtl="0">
              <a:spcBef>
                <a:spcPts val="0"/>
              </a:spcBef>
              <a:spcAft>
                <a:spcPts val="0"/>
              </a:spcAft>
              <a:buNone/>
            </a:pPr>
            <a:r>
              <a:rPr lang="en" sz="1200" dirty="0">
                <a:solidFill>
                  <a:schemeClr val="dk1"/>
                </a:solidFill>
              </a:rPr>
              <a:t>Hard to integrate</a:t>
            </a:r>
            <a:endParaRPr sz="1200" dirty="0">
              <a:solidFill>
                <a:schemeClr val="dk1"/>
              </a:solidFill>
            </a:endParaRPr>
          </a:p>
          <a:p>
            <a:pPr marL="0" lvl="0" indent="0" algn="l" rtl="0">
              <a:spcBef>
                <a:spcPts val="0"/>
              </a:spcBef>
              <a:spcAft>
                <a:spcPts val="0"/>
              </a:spcAft>
              <a:buNone/>
            </a:pPr>
            <a:r>
              <a:rPr lang="en" sz="1200" dirty="0">
                <a:solidFill>
                  <a:schemeClr val="dk1"/>
                </a:solidFill>
              </a:rPr>
              <a:t>Some of the factors-cause global vision loss, some cause peripheral visionloss-</a:t>
            </a:r>
            <a:endParaRPr sz="1200" dirty="0">
              <a:solidFill>
                <a:schemeClr val="dk1"/>
              </a:solidFill>
            </a:endParaRPr>
          </a:p>
          <a:p>
            <a:pPr marL="0" lvl="0" indent="0" algn="l" rtl="0">
              <a:spcBef>
                <a:spcPts val="0"/>
              </a:spcBef>
              <a:spcAft>
                <a:spcPts val="0"/>
              </a:spcAft>
              <a:buNone/>
            </a:pPr>
            <a:r>
              <a:rPr lang="en" sz="1300" dirty="0"/>
              <a:t>In 2014- cataracts was 25 million </a:t>
            </a:r>
            <a:endParaRPr sz="1300" dirty="0"/>
          </a:p>
          <a:p>
            <a:pPr marL="0" lvl="0" indent="0" algn="l" rtl="0">
              <a:spcBef>
                <a:spcPts val="0"/>
              </a:spcBef>
              <a:spcAft>
                <a:spcPts val="0"/>
              </a:spcAft>
              <a:buNone/>
            </a:pPr>
            <a:r>
              <a:rPr lang="en" sz="1300" dirty="0"/>
              <a:t>in 2050 it’s expected to rise to 45 million</a:t>
            </a:r>
            <a:endParaRPr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63ccea27d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63ccea27d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Z: </a:t>
            </a:r>
            <a:endParaRPr sz="1200">
              <a:solidFill>
                <a:schemeClr val="dk1"/>
              </a:solidFill>
            </a:endParaRPr>
          </a:p>
          <a:p>
            <a:pPr marL="0" lvl="0" indent="0" algn="l" rtl="0">
              <a:spcBef>
                <a:spcPts val="0"/>
              </a:spcBef>
              <a:spcAft>
                <a:spcPts val="0"/>
              </a:spcAft>
              <a:buNone/>
            </a:pPr>
            <a:r>
              <a:rPr lang="en" sz="1200" b="1" u="sng">
                <a:solidFill>
                  <a:schemeClr val="dk1"/>
                </a:solidFill>
              </a:rPr>
              <a:t>Screen magnifiers</a:t>
            </a:r>
            <a:r>
              <a:rPr lang="en" sz="1200" u="sng">
                <a:solidFill>
                  <a:schemeClr val="dk1"/>
                </a:solidFill>
              </a:rPr>
              <a:t> are the most popular assistive technology tool for users with low vision</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905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63ccea27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63ccea27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50" dirty="0">
                <a:solidFill>
                  <a:srgbClr val="333333"/>
                </a:solidFill>
                <a:highlight>
                  <a:srgbClr val="FFFFFF"/>
                </a:highlight>
              </a:rPr>
              <a:t>Z:</a:t>
            </a:r>
            <a:endParaRPr sz="1950" dirty="0">
              <a:solidFill>
                <a:srgbClr val="333333"/>
              </a:solidFill>
              <a:highlight>
                <a:srgbClr val="FFFFFF"/>
              </a:highlight>
            </a:endParaRPr>
          </a:p>
          <a:p>
            <a:pPr marL="0" lvl="0" indent="0" algn="l" rtl="0">
              <a:spcBef>
                <a:spcPts val="0"/>
              </a:spcBef>
              <a:spcAft>
                <a:spcPts val="0"/>
              </a:spcAft>
              <a:buNone/>
            </a:pPr>
            <a:r>
              <a:rPr lang="en" sz="1500" dirty="0">
                <a:solidFill>
                  <a:srgbClr val="202124"/>
                </a:solidFill>
                <a:highlight>
                  <a:srgbClr val="FFFFFF"/>
                </a:highlight>
              </a:rPr>
              <a:t>Web Content Accessibility Guidelines, published by </a:t>
            </a:r>
            <a:r>
              <a:rPr lang="en" sz="1050" dirty="0">
                <a:solidFill>
                  <a:srgbClr val="4D5156"/>
                </a:solidFill>
                <a:highlight>
                  <a:srgbClr val="FFFFFF"/>
                </a:highlight>
                <a:latin typeface="Roboto"/>
                <a:ea typeface="Roboto"/>
                <a:cs typeface="Roboto"/>
                <a:sym typeface="Roboto"/>
              </a:rPr>
              <a:t>an  main international standards organization for the Internet</a:t>
            </a:r>
            <a:endParaRPr sz="1950" dirty="0">
              <a:solidFill>
                <a:srgbClr val="333333"/>
              </a:solidFill>
              <a:highlight>
                <a:srgbClr val="FFFFFF"/>
              </a:highlight>
            </a:endParaRPr>
          </a:p>
          <a:p>
            <a:pPr marL="0" lvl="0" indent="0" algn="l" rtl="0">
              <a:spcBef>
                <a:spcPts val="0"/>
              </a:spcBef>
              <a:spcAft>
                <a:spcPts val="0"/>
              </a:spcAft>
              <a:buNone/>
            </a:pPr>
            <a:r>
              <a:rPr lang="en" sz="1200" u="sng" dirty="0">
                <a:solidFill>
                  <a:schemeClr val="dk1"/>
                </a:solidFill>
              </a:rPr>
              <a:t>In 2021, WebAIM, a web accessibility research institute, conducted an analysis on the top-used 1,000,000 websites’ home pages</a:t>
            </a:r>
            <a:endParaRPr sz="1950" dirty="0">
              <a:solidFill>
                <a:srgbClr val="333333"/>
              </a:solidFill>
              <a:highlight>
                <a:srgbClr val="FFFFFF"/>
              </a:highlight>
            </a:endParaRPr>
          </a:p>
          <a:p>
            <a:pPr marL="0" lvl="0" indent="0" algn="l" rtl="0">
              <a:spcBef>
                <a:spcPts val="0"/>
              </a:spcBef>
              <a:spcAft>
                <a:spcPts val="0"/>
              </a:spcAft>
              <a:buNone/>
            </a:pPr>
            <a:r>
              <a:rPr lang="en" sz="1950" dirty="0">
                <a:solidFill>
                  <a:srgbClr val="333333"/>
                </a:solidFill>
                <a:highlight>
                  <a:srgbClr val="FFFFFF"/>
                </a:highlight>
              </a:rPr>
              <a:t>96.7% of all errors detected fall into these six categories. </a:t>
            </a:r>
            <a:r>
              <a:rPr lang="en" sz="1950" b="1" dirty="0">
                <a:solidFill>
                  <a:srgbClr val="333333"/>
                </a:solidFill>
                <a:highlight>
                  <a:srgbClr val="FFFFFF"/>
                </a:highlight>
              </a:rPr>
              <a:t>Addressing just these few types of issues would significantly improve accessibility across the web.</a:t>
            </a:r>
            <a:endParaRPr sz="1950" b="1" dirty="0">
              <a:solidFill>
                <a:srgbClr val="333333"/>
              </a:solidFill>
              <a:highlight>
                <a:srgbClr val="FFFFFF"/>
              </a:highlight>
            </a:endParaRPr>
          </a:p>
          <a:p>
            <a:pPr marL="0" lvl="0" indent="0" algn="l" rtl="0">
              <a:spcBef>
                <a:spcPts val="0"/>
              </a:spcBef>
              <a:spcAft>
                <a:spcPts val="0"/>
              </a:spcAft>
              <a:buNone/>
            </a:pPr>
            <a:r>
              <a:rPr lang="en" sz="1950" b="1" dirty="0">
                <a:solidFill>
                  <a:srgbClr val="333333"/>
                </a:solidFill>
                <a:highlight>
                  <a:srgbClr val="FFFFFF"/>
                </a:highlight>
              </a:rPr>
              <a:t>Effect of the disabilities: 15%/5%</a:t>
            </a:r>
            <a:endParaRPr sz="1950" b="1" dirty="0">
              <a:solidFill>
                <a:srgbClr val="333333"/>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drive.google.com/file/d/1V0AeD0ddBzZ5L3iCMDUTHgSYKJyrl8g-/view"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drive.google.com/file/d/1rb8gMelSRb6l4xH5vPz7YK148n3PCJV-/view" TargetMode="Externa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drive.google.com/file/d/1UFFXfiC-evkiXt05ru97x1PVDhANwoJk/view"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drive.google.com/file/d/1gnr38U6mRvMa5QCttbCtFJqFS4b4fhB2/view" TargetMode="Externa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eCaBz-PEsHf_BT9y5ew10htIYgEQJXwj/view" TargetMode="External"/><Relationship Id="rId2" Type="http://schemas.openxmlformats.org/officeDocument/2006/relationships/hyperlink" Target="https://drive.google.com/file/d/1pdcU9K72oLJ6gxpcuMCwL2lrTtNNEvaG/vie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0150" y="665450"/>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Eye tracking and low vision</a:t>
            </a:r>
            <a:endParaRPr dirty="0"/>
          </a:p>
        </p:txBody>
      </p:sp>
      <p:sp>
        <p:nvSpPr>
          <p:cNvPr id="59" name="Google Shape;59;p13"/>
          <p:cNvSpPr txBox="1"/>
          <p:nvPr/>
        </p:nvSpPr>
        <p:spPr>
          <a:xfrm>
            <a:off x="563574" y="3200725"/>
            <a:ext cx="4315693" cy="1292631"/>
          </a:xfrm>
          <a:prstGeom prst="rect">
            <a:avLst/>
          </a:prstGeom>
          <a:noFill/>
          <a:ln>
            <a:noFill/>
          </a:ln>
        </p:spPr>
        <p:txBody>
          <a:bodyPr spcFirstLastPara="1" wrap="square" lIns="91425" tIns="91425" rIns="91425" bIns="91425" anchor="t" anchorCtr="0">
            <a:spAutoFit/>
          </a:bodyPr>
          <a:lstStyle/>
          <a:p>
            <a:pPr lvl="0"/>
            <a:r>
              <a:rPr lang="en-US" sz="1800" b="1" dirty="0">
                <a:solidFill>
                  <a:schemeClr val="lt1"/>
                </a:solidFill>
                <a:latin typeface="Source Sans Pro"/>
                <a:ea typeface="Source Sans Pro"/>
                <a:cs typeface="Source Sans Pro"/>
                <a:sym typeface="Source Sans Pro"/>
              </a:rPr>
              <a:t>Visual Attention and Cognition Lab</a:t>
            </a:r>
          </a:p>
          <a:p>
            <a:pPr lvl="0"/>
            <a:r>
              <a:rPr lang="en-US" sz="1800" b="1" dirty="0">
                <a:solidFill>
                  <a:schemeClr val="lt1"/>
                </a:solidFill>
                <a:latin typeface="Source Sans Pro"/>
                <a:ea typeface="Source Sans Pro"/>
                <a:cs typeface="Source Sans Pro"/>
                <a:sym typeface="Source Sans Pro"/>
              </a:rPr>
              <a:t>Capstone project</a:t>
            </a:r>
          </a:p>
          <a:p>
            <a:pPr lvl="0"/>
            <a:r>
              <a:rPr lang="en-US" sz="1800" b="1" dirty="0">
                <a:solidFill>
                  <a:schemeClr val="lt1"/>
                </a:solidFill>
                <a:latin typeface="Source Sans Pro"/>
                <a:ea typeface="Source Sans Pro"/>
                <a:cs typeface="Source Sans Pro"/>
                <a:sym typeface="Source Sans Pro"/>
              </a:rPr>
              <a:t>By </a:t>
            </a:r>
            <a:r>
              <a:rPr lang="en" sz="1800" b="1" dirty="0">
                <a:solidFill>
                  <a:schemeClr val="lt1"/>
                </a:solidFill>
                <a:latin typeface="Source Sans Pro"/>
                <a:ea typeface="Source Sans Pro"/>
                <a:cs typeface="Source Sans Pro"/>
                <a:sym typeface="Source Sans Pro"/>
              </a:rPr>
              <a:t>Zhengchen Zhou&amp; Mary Nichols</a:t>
            </a:r>
          </a:p>
          <a:p>
            <a:pPr lvl="0"/>
            <a:r>
              <a:rPr lang="en" sz="1800" b="1" dirty="0">
                <a:solidFill>
                  <a:schemeClr val="lt1"/>
                </a:solidFill>
                <a:latin typeface="Source Sans Pro"/>
                <a:ea typeface="Source Sans Pro"/>
                <a:cs typeface="Source Sans Pro"/>
                <a:sym typeface="Source Sans Pro"/>
              </a:rPr>
              <a:t>Aug 2022-Dec 2022</a:t>
            </a:r>
            <a:endParaRPr sz="1800" b="1" dirty="0">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Issues for low vision users</a:t>
            </a:r>
            <a:endParaRPr dirty="0"/>
          </a:p>
        </p:txBody>
      </p:sp>
      <p:sp>
        <p:nvSpPr>
          <p:cNvPr id="97" name="Google Shape;97;p19"/>
          <p:cNvSpPr txBox="1">
            <a:spLocks noGrp="1"/>
          </p:cNvSpPr>
          <p:nvPr>
            <p:ph type="body" idx="1"/>
          </p:nvPr>
        </p:nvSpPr>
        <p:spPr>
          <a:xfrm>
            <a:off x="311700" y="1370175"/>
            <a:ext cx="4128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50" b="1" dirty="0">
                <a:solidFill>
                  <a:srgbClr val="000000"/>
                </a:solidFill>
              </a:rPr>
              <a:t>Assistive technology</a:t>
            </a:r>
            <a:endParaRPr sz="2050" b="1" dirty="0">
              <a:solidFill>
                <a:srgbClr val="000000"/>
              </a:solidFill>
            </a:endParaRPr>
          </a:p>
          <a:p>
            <a:pPr marL="457200" lvl="0" indent="-346075" algn="l" rtl="0">
              <a:spcBef>
                <a:spcPts val="1200"/>
              </a:spcBef>
              <a:spcAft>
                <a:spcPts val="0"/>
              </a:spcAft>
              <a:buClr>
                <a:srgbClr val="000000"/>
              </a:buClr>
              <a:buSzPts val="1850"/>
              <a:buChar char="●"/>
            </a:pPr>
            <a:r>
              <a:rPr lang="en" sz="1850" dirty="0">
                <a:solidFill>
                  <a:srgbClr val="000000"/>
                </a:solidFill>
              </a:rPr>
              <a:t>Expensive</a:t>
            </a:r>
            <a:endParaRPr sz="1850" dirty="0">
              <a:solidFill>
                <a:srgbClr val="000000"/>
              </a:solidFill>
            </a:endParaRPr>
          </a:p>
          <a:p>
            <a:pPr marL="457200" lvl="0" indent="-346075" algn="l" rtl="0">
              <a:spcBef>
                <a:spcPts val="0"/>
              </a:spcBef>
              <a:spcAft>
                <a:spcPts val="0"/>
              </a:spcAft>
              <a:buClr>
                <a:srgbClr val="000000"/>
              </a:buClr>
              <a:buSzPts val="1850"/>
              <a:buChar char="●"/>
            </a:pPr>
            <a:r>
              <a:rPr lang="en" sz="1850" dirty="0">
                <a:solidFill>
                  <a:srgbClr val="000000"/>
                </a:solidFill>
              </a:rPr>
              <a:t>Economic barriers</a:t>
            </a:r>
            <a:endParaRPr sz="1850" dirty="0">
              <a:solidFill>
                <a:srgbClr val="000000"/>
              </a:solidFill>
            </a:endParaRPr>
          </a:p>
          <a:p>
            <a:pPr marL="914400" lvl="1" indent="-346075" algn="l" rtl="0">
              <a:spcBef>
                <a:spcPts val="0"/>
              </a:spcBef>
              <a:spcAft>
                <a:spcPts val="0"/>
              </a:spcAft>
              <a:buClr>
                <a:srgbClr val="000000"/>
              </a:buClr>
              <a:buSzPts val="1850"/>
              <a:buChar char="○"/>
            </a:pPr>
            <a:r>
              <a:rPr lang="en" sz="1850" dirty="0">
                <a:solidFill>
                  <a:srgbClr val="000000"/>
                </a:solidFill>
              </a:rPr>
              <a:t>Employment</a:t>
            </a:r>
            <a:endParaRPr sz="1850" dirty="0">
              <a:solidFill>
                <a:srgbClr val="000000"/>
              </a:solidFill>
            </a:endParaRPr>
          </a:p>
          <a:p>
            <a:pPr marL="914400" lvl="1" indent="-346075" algn="l" rtl="0">
              <a:spcBef>
                <a:spcPts val="0"/>
              </a:spcBef>
              <a:spcAft>
                <a:spcPts val="0"/>
              </a:spcAft>
              <a:buClr>
                <a:srgbClr val="000000"/>
              </a:buClr>
              <a:buSzPts val="1850"/>
              <a:buChar char="○"/>
            </a:pPr>
            <a:r>
              <a:rPr lang="en" sz="1850" dirty="0">
                <a:solidFill>
                  <a:srgbClr val="000000"/>
                </a:solidFill>
              </a:rPr>
              <a:t>Social Media</a:t>
            </a:r>
            <a:endParaRPr sz="1850" dirty="0">
              <a:solidFill>
                <a:srgbClr val="000000"/>
              </a:solidFill>
            </a:endParaRPr>
          </a:p>
          <a:p>
            <a:pPr marL="914400" lvl="1" indent="-346075" algn="l" rtl="0">
              <a:spcBef>
                <a:spcPts val="0"/>
              </a:spcBef>
              <a:spcAft>
                <a:spcPts val="0"/>
              </a:spcAft>
              <a:buClr>
                <a:srgbClr val="000000"/>
              </a:buClr>
              <a:buSzPts val="1850"/>
              <a:buChar char="○"/>
            </a:pPr>
            <a:r>
              <a:rPr lang="en" sz="1850" dirty="0">
                <a:solidFill>
                  <a:srgbClr val="000000"/>
                </a:solidFill>
              </a:rPr>
              <a:t>Web browsing</a:t>
            </a:r>
            <a:endParaRPr sz="1850" dirty="0">
              <a:solidFill>
                <a:srgbClr val="000000"/>
              </a:solidFill>
            </a:endParaRPr>
          </a:p>
        </p:txBody>
      </p:sp>
      <p:sp>
        <p:nvSpPr>
          <p:cNvPr id="98" name="Google Shape;98;p19"/>
          <p:cNvSpPr txBox="1"/>
          <p:nvPr/>
        </p:nvSpPr>
        <p:spPr>
          <a:xfrm>
            <a:off x="3396625" y="1370175"/>
            <a:ext cx="3873000" cy="205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sz="2050" b="1" dirty="0">
                <a:latin typeface="Source Sans Pro"/>
                <a:ea typeface="Source Sans Pro"/>
                <a:cs typeface="Source Sans Pro"/>
                <a:sym typeface="Source Sans Pro"/>
              </a:rPr>
              <a:t>Screen magnifiers</a:t>
            </a:r>
            <a:endParaRPr sz="2050" b="1" dirty="0">
              <a:latin typeface="Source Sans Pro"/>
              <a:ea typeface="Source Sans Pro"/>
              <a:cs typeface="Source Sans Pro"/>
              <a:sym typeface="Source Sans Pro"/>
            </a:endParaRPr>
          </a:p>
          <a:p>
            <a:pPr marL="457200" lvl="0" indent="-346075" algn="l" rtl="0">
              <a:lnSpc>
                <a:spcPct val="115000"/>
              </a:lnSpc>
              <a:spcBef>
                <a:spcPts val="1200"/>
              </a:spcBef>
              <a:spcAft>
                <a:spcPts val="0"/>
              </a:spcAft>
              <a:buClr>
                <a:srgbClr val="000000"/>
              </a:buClr>
              <a:buSzPts val="1850"/>
              <a:buFont typeface="Source Sans Pro"/>
              <a:buChar char="●"/>
            </a:pPr>
            <a:r>
              <a:rPr lang="en" sz="1850" dirty="0">
                <a:latin typeface="Source Sans Pro"/>
                <a:ea typeface="Source Sans Pro"/>
                <a:cs typeface="Source Sans Pro"/>
                <a:sym typeface="Source Sans Pro"/>
              </a:rPr>
              <a:t>Occlude screens globally</a:t>
            </a:r>
            <a:endParaRPr sz="1850" dirty="0">
              <a:latin typeface="Source Sans Pro"/>
              <a:ea typeface="Source Sans Pro"/>
              <a:cs typeface="Source Sans Pro"/>
              <a:sym typeface="Source Sans Pro"/>
            </a:endParaRPr>
          </a:p>
          <a:p>
            <a:pPr marL="457200" lvl="0" indent="-346075" algn="l" rtl="0">
              <a:lnSpc>
                <a:spcPct val="115000"/>
              </a:lnSpc>
              <a:spcBef>
                <a:spcPts val="0"/>
              </a:spcBef>
              <a:spcAft>
                <a:spcPts val="0"/>
              </a:spcAft>
              <a:buClr>
                <a:srgbClr val="000000"/>
              </a:buClr>
              <a:buSzPts val="1850"/>
              <a:buFont typeface="Source Sans Pro"/>
              <a:buChar char="●"/>
            </a:pPr>
            <a:r>
              <a:rPr lang="en" sz="1850" dirty="0">
                <a:latin typeface="Source Sans Pro"/>
                <a:ea typeface="Source Sans Pro"/>
                <a:cs typeface="Source Sans Pro"/>
                <a:sym typeface="Source Sans Pro"/>
              </a:rPr>
              <a:t>Disrupt spatial orientation</a:t>
            </a:r>
            <a:endParaRPr sz="1850" dirty="0">
              <a:latin typeface="Source Sans Pro"/>
              <a:ea typeface="Source Sans Pro"/>
              <a:cs typeface="Source Sans Pro"/>
              <a:sym typeface="Source Sans Pro"/>
            </a:endParaRPr>
          </a:p>
          <a:p>
            <a:pPr marL="457200" lvl="0" indent="-346075" algn="l" rtl="0">
              <a:lnSpc>
                <a:spcPct val="115000"/>
              </a:lnSpc>
              <a:spcBef>
                <a:spcPts val="0"/>
              </a:spcBef>
              <a:spcAft>
                <a:spcPts val="0"/>
              </a:spcAft>
              <a:buClr>
                <a:srgbClr val="000000"/>
              </a:buClr>
              <a:buSzPts val="1850"/>
              <a:buFont typeface="Source Sans Pro"/>
              <a:buChar char="●"/>
            </a:pPr>
            <a:r>
              <a:rPr lang="en" sz="1850" dirty="0">
                <a:latin typeface="Source Sans Pro"/>
                <a:ea typeface="Source Sans Pro"/>
                <a:cs typeface="Source Sans Pro"/>
                <a:sym typeface="Source Sans Pro"/>
              </a:rPr>
              <a:t>Excessive scrolling</a:t>
            </a:r>
            <a:endParaRPr sz="1850" dirty="0">
              <a:latin typeface="Source Sans Pro"/>
              <a:ea typeface="Source Sans Pro"/>
              <a:cs typeface="Source Sans Pro"/>
              <a:sym typeface="Source Sans Pro"/>
            </a:endParaRPr>
          </a:p>
          <a:p>
            <a:pPr marL="0" lvl="0" indent="0" algn="l" rtl="0">
              <a:spcBef>
                <a:spcPts val="1200"/>
              </a:spcBef>
              <a:spcAft>
                <a:spcPts val="0"/>
              </a:spcAft>
              <a:buNone/>
            </a:pPr>
            <a:endParaRPr dirty="0">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1CAC-142C-4645-BD5A-438BA1151D11}"/>
              </a:ext>
            </a:extLst>
          </p:cNvPr>
          <p:cNvSpPr>
            <a:spLocks noGrp="1"/>
          </p:cNvSpPr>
          <p:nvPr>
            <p:ph type="title"/>
          </p:nvPr>
        </p:nvSpPr>
        <p:spPr/>
        <p:txBody>
          <a:bodyPr>
            <a:normAutofit fontScale="90000"/>
          </a:bodyPr>
          <a:lstStyle/>
          <a:p>
            <a:r>
              <a:rPr lang="en-US" dirty="0"/>
              <a:t>Literature </a:t>
            </a:r>
            <a:r>
              <a:rPr lang="en-US" dirty="0" err="1"/>
              <a:t>reivew</a:t>
            </a:r>
            <a:endParaRPr lang="en-US" dirty="0"/>
          </a:p>
        </p:txBody>
      </p:sp>
      <p:sp>
        <p:nvSpPr>
          <p:cNvPr id="3" name="Text Placeholder 2">
            <a:extLst>
              <a:ext uri="{FF2B5EF4-FFF2-40B4-BE49-F238E27FC236}">
                <a16:creationId xmlns:a16="http://schemas.microsoft.com/office/drawing/2014/main" id="{57BBC120-1F5D-4A13-89C6-E696D44C1E7C}"/>
              </a:ext>
            </a:extLst>
          </p:cNvPr>
          <p:cNvSpPr>
            <a:spLocks noGrp="1"/>
          </p:cNvSpPr>
          <p:nvPr>
            <p:ph type="body" idx="1"/>
          </p:nvPr>
        </p:nvSpPr>
        <p:spPr>
          <a:xfrm>
            <a:off x="311700" y="1152474"/>
            <a:ext cx="8520600" cy="3963723"/>
          </a:xfrm>
        </p:spPr>
        <p:txBody>
          <a:bodyPr>
            <a:normAutofit fontScale="85000" lnSpcReduction="20000"/>
          </a:bodyPr>
          <a:lstStyle/>
          <a:p>
            <a:r>
              <a:rPr lang="en-US" b="1" dirty="0"/>
              <a:t>Low vision user behavior:</a:t>
            </a:r>
            <a:br>
              <a:rPr lang="en-US" b="1" dirty="0"/>
            </a:br>
            <a:r>
              <a:rPr lang="en-US" b="1" dirty="0"/>
              <a:t>What we already know.</a:t>
            </a:r>
          </a:p>
          <a:p>
            <a:endParaRPr lang="en-US" b="1" dirty="0"/>
          </a:p>
          <a:p>
            <a:pPr fontAlgn="base"/>
            <a:r>
              <a:rPr lang="en-US" b="1" dirty="0"/>
              <a:t>Low vision users have a wide diversity of needs.</a:t>
            </a:r>
            <a:endParaRPr lang="en-US" dirty="0"/>
          </a:p>
          <a:p>
            <a:pPr fontAlgn="base"/>
            <a:r>
              <a:rPr lang="en-US" dirty="0"/>
              <a:t>Low vision disability does not appear the same for all users</a:t>
            </a:r>
          </a:p>
          <a:p>
            <a:pPr fontAlgn="base"/>
            <a:r>
              <a:rPr lang="en-US" dirty="0"/>
              <a:t>​Some users may have peripheral blindness, blurry vision, central scotoma, issues with depth perception, or any combination of the above​</a:t>
            </a:r>
          </a:p>
          <a:p>
            <a:pPr fontAlgn="base"/>
            <a:r>
              <a:rPr lang="en-US" dirty="0"/>
              <a:t>Users may use a combination of technology types such as voice recognition software, magnification devices/software, screen readers</a:t>
            </a:r>
          </a:p>
          <a:p>
            <a:pPr fontAlgn="base"/>
            <a:r>
              <a:rPr lang="en-US" b="1" dirty="0"/>
              <a:t>Low vision users have a similar mental model to abled users.</a:t>
            </a:r>
            <a:endParaRPr lang="en-US" dirty="0"/>
          </a:p>
          <a:p>
            <a:pPr fontAlgn="base"/>
            <a:r>
              <a:rPr lang="en-US" dirty="0"/>
              <a:t>Impatient - trying to get as much information as quickly as possible from a page​</a:t>
            </a:r>
          </a:p>
          <a:p>
            <a:pPr fontAlgn="base"/>
            <a:r>
              <a:rPr lang="en-US" dirty="0"/>
              <a:t>Magnification software such as Zoom can occlude portions of the screen, making it difficult to capture information from a page</a:t>
            </a:r>
          </a:p>
          <a:p>
            <a:pPr fontAlgn="base"/>
            <a:r>
              <a:rPr lang="en-US" b="1" dirty="0"/>
              <a:t>Ensure contrast is high enough.</a:t>
            </a:r>
            <a:endParaRPr lang="en-US" dirty="0"/>
          </a:p>
          <a:p>
            <a:pPr fontAlgn="base"/>
            <a:r>
              <a:rPr lang="en-US" dirty="0"/>
              <a:t>Should be at least 4.5:1 except for large text.</a:t>
            </a:r>
          </a:p>
          <a:p>
            <a:pPr fontAlgn="base"/>
            <a:r>
              <a:rPr lang="en-US" dirty="0"/>
              <a:t>Low contrast is inaccessible; it makes it very difficult for people with low vision to read.</a:t>
            </a:r>
          </a:p>
          <a:p>
            <a:endParaRPr lang="en-US" dirty="0"/>
          </a:p>
        </p:txBody>
      </p:sp>
    </p:spTree>
    <p:extLst>
      <p:ext uri="{BB962C8B-B14F-4D97-AF65-F5344CB8AC3E}">
        <p14:creationId xmlns:p14="http://schemas.microsoft.com/office/powerpoint/2010/main" val="204434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lvl="0"/>
            <a:r>
              <a:rPr lang="en-US" dirty="0"/>
              <a:t>background</a:t>
            </a:r>
            <a:endParaRPr dirty="0"/>
          </a:p>
        </p:txBody>
      </p:sp>
      <p:sp>
        <p:nvSpPr>
          <p:cNvPr id="84" name="Google Shape;84;p17"/>
          <p:cNvSpPr txBox="1">
            <a:spLocks noGrp="1"/>
          </p:cNvSpPr>
          <p:nvPr>
            <p:ph type="body" idx="1"/>
          </p:nvPr>
        </p:nvSpPr>
        <p:spPr>
          <a:xfrm>
            <a:off x="311750" y="3239271"/>
            <a:ext cx="8305200" cy="1828800"/>
          </a:xfrm>
          <a:prstGeom prst="rect">
            <a:avLst/>
          </a:prstGeom>
        </p:spPr>
        <p:txBody>
          <a:bodyPr spcFirstLastPara="1" wrap="square" lIns="91425" tIns="91425" rIns="91425" bIns="91425" anchor="t" anchorCtr="0">
            <a:noAutofit/>
          </a:bodyPr>
          <a:lstStyle/>
          <a:p>
            <a:pPr lvl="0" indent="-346075">
              <a:buClr>
                <a:srgbClr val="000000"/>
              </a:buClr>
              <a:buSzPts val="1850"/>
            </a:pPr>
            <a:r>
              <a:rPr lang="en-US" sz="2000" dirty="0">
                <a:solidFill>
                  <a:srgbClr val="202124"/>
                </a:solidFill>
                <a:highlight>
                  <a:srgbClr val="FFFFFF"/>
                </a:highlight>
              </a:rPr>
              <a:t>According to </a:t>
            </a:r>
            <a:r>
              <a:rPr lang="en" sz="2000" dirty="0">
                <a:solidFill>
                  <a:srgbClr val="202124"/>
                </a:solidFill>
                <a:highlight>
                  <a:srgbClr val="FFFFFF"/>
                </a:highlight>
              </a:rPr>
              <a:t>Web Content Accessibility Guidelines (</a:t>
            </a:r>
            <a:r>
              <a:rPr lang="en-US" sz="2000" dirty="0">
                <a:solidFill>
                  <a:srgbClr val="202124"/>
                </a:solidFill>
                <a:highlight>
                  <a:srgbClr val="FFFFFF"/>
                </a:highlight>
              </a:rPr>
              <a:t>WCAG</a:t>
            </a:r>
            <a:r>
              <a:rPr lang="en" sz="2000" dirty="0">
                <a:solidFill>
                  <a:srgbClr val="202124"/>
                </a:solidFill>
                <a:highlight>
                  <a:srgbClr val="FFFFFF"/>
                </a:highlight>
              </a:rPr>
              <a:t>), </a:t>
            </a:r>
            <a:r>
              <a:rPr lang="en-US" sz="2000" dirty="0">
                <a:solidFill>
                  <a:srgbClr val="202124"/>
                </a:solidFill>
                <a:highlight>
                  <a:srgbClr val="FFFFFF"/>
                </a:highlight>
              </a:rPr>
              <a:t>among </a:t>
            </a:r>
            <a:r>
              <a:rPr lang="en" sz="2000" dirty="0">
                <a:solidFill>
                  <a:srgbClr val="202124"/>
                </a:solidFill>
                <a:highlight>
                  <a:srgbClr val="FFFFFF"/>
                </a:highlight>
              </a:rPr>
              <a:t>the top-used 1,000,000 websites’ home pages, </a:t>
            </a:r>
            <a:r>
              <a:rPr lang="en" sz="2000" dirty="0">
                <a:solidFill>
                  <a:srgbClr val="333333"/>
                </a:solidFill>
                <a:highlight>
                  <a:srgbClr val="FFFFFF"/>
                </a:highlight>
              </a:rPr>
              <a:t>96.7% of all errors detected fall into these six categories:</a:t>
            </a:r>
            <a:endParaRPr lang="en" sz="2000" dirty="0">
              <a:solidFill>
                <a:srgbClr val="202124"/>
              </a:solidFill>
              <a:highlight>
                <a:srgbClr val="FFFFFF"/>
              </a:highlight>
            </a:endParaRPr>
          </a:p>
        </p:txBody>
      </p:sp>
      <p:pic>
        <p:nvPicPr>
          <p:cNvPr id="85" name="Google Shape;85;p17"/>
          <p:cNvPicPr preferRelativeResize="0"/>
          <p:nvPr/>
        </p:nvPicPr>
        <p:blipFill>
          <a:blip r:embed="rId3">
            <a:alphaModFix/>
          </a:blip>
          <a:stretch>
            <a:fillRect/>
          </a:stretch>
        </p:blipFill>
        <p:spPr>
          <a:xfrm>
            <a:off x="409025" y="1106238"/>
            <a:ext cx="5306901" cy="21330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6B1E-82C4-4A61-95D2-37669D637C6B}"/>
              </a:ext>
            </a:extLst>
          </p:cNvPr>
          <p:cNvSpPr>
            <a:spLocks noGrp="1"/>
          </p:cNvSpPr>
          <p:nvPr>
            <p:ph type="title"/>
          </p:nvPr>
        </p:nvSpPr>
        <p:spPr/>
        <p:txBody>
          <a:bodyPr>
            <a:normAutofit fontScale="90000"/>
          </a:bodyPr>
          <a:lstStyle/>
          <a:p>
            <a:r>
              <a:rPr lang="en-US" dirty="0"/>
              <a:t>Why eye tracking for low vision?</a:t>
            </a:r>
            <a:br>
              <a:rPr lang="en-US" dirty="0"/>
            </a:br>
            <a:endParaRPr lang="en-US" dirty="0"/>
          </a:p>
        </p:txBody>
      </p:sp>
      <p:sp>
        <p:nvSpPr>
          <p:cNvPr id="3" name="Text Placeholder 2">
            <a:extLst>
              <a:ext uri="{FF2B5EF4-FFF2-40B4-BE49-F238E27FC236}">
                <a16:creationId xmlns:a16="http://schemas.microsoft.com/office/drawing/2014/main" id="{FB6E667A-E1C1-4620-B3EA-977F7BF293A0}"/>
              </a:ext>
            </a:extLst>
          </p:cNvPr>
          <p:cNvSpPr>
            <a:spLocks noGrp="1"/>
          </p:cNvSpPr>
          <p:nvPr>
            <p:ph type="body" idx="1"/>
          </p:nvPr>
        </p:nvSpPr>
        <p:spPr/>
        <p:txBody>
          <a:bodyPr/>
          <a:lstStyle/>
          <a:p>
            <a:r>
              <a:rPr lang="en-US" dirty="0"/>
              <a:t>Eye tracking demonstrates in real time what participants are looking at as they navigate an interface. It can uncover behaviors, strategies, and other mental processes that other usability methods may not have access to. Using eye tracking for low vision users highlights usability issues that may not affect the performance of people with normal vision.</a:t>
            </a:r>
          </a:p>
        </p:txBody>
      </p:sp>
    </p:spTree>
    <p:extLst>
      <p:ext uri="{BB962C8B-B14F-4D97-AF65-F5344CB8AC3E}">
        <p14:creationId xmlns:p14="http://schemas.microsoft.com/office/powerpoint/2010/main" val="403796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t>Challenges</a:t>
            </a:r>
            <a:endParaRPr dirty="0"/>
          </a:p>
        </p:txBody>
      </p:sp>
    </p:spTree>
    <p:extLst>
      <p:ext uri="{BB962C8B-B14F-4D97-AF65-F5344CB8AC3E}">
        <p14:creationId xmlns:p14="http://schemas.microsoft.com/office/powerpoint/2010/main" val="104965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91" name="Google Shape;91;p18"/>
          <p:cNvSpPr txBox="1">
            <a:spLocks noGrp="1"/>
          </p:cNvSpPr>
          <p:nvPr>
            <p:ph type="body" idx="1"/>
          </p:nvPr>
        </p:nvSpPr>
        <p:spPr>
          <a:xfrm>
            <a:off x="311700" y="1152475"/>
            <a:ext cx="8520600" cy="38112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1850" b="1" dirty="0">
                <a:solidFill>
                  <a:srgbClr val="000000"/>
                </a:solidFill>
              </a:rPr>
              <a:t>General Guidelines for low-vision users friendly web</a:t>
            </a:r>
            <a:endParaRPr sz="1850" b="1" dirty="0">
              <a:solidFill>
                <a:srgbClr val="000000"/>
              </a:solidFill>
            </a:endParaRPr>
          </a:p>
          <a:p>
            <a:pPr marL="457200" marR="0" lvl="0" indent="-346075" algn="l" rtl="0">
              <a:lnSpc>
                <a:spcPct val="115000"/>
              </a:lnSpc>
              <a:spcBef>
                <a:spcPts val="1200"/>
              </a:spcBef>
              <a:spcAft>
                <a:spcPts val="0"/>
              </a:spcAft>
              <a:buClr>
                <a:srgbClr val="000000"/>
              </a:buClr>
              <a:buSzPts val="1850"/>
              <a:buChar char="●"/>
            </a:pPr>
            <a:r>
              <a:rPr lang="en-US" sz="1850" b="1" dirty="0">
                <a:solidFill>
                  <a:srgbClr val="000000"/>
                </a:solidFill>
              </a:rPr>
              <a:t>Limited budget, with only three participants</a:t>
            </a:r>
          </a:p>
          <a:p>
            <a:pPr marL="457200" marR="0" lvl="0" indent="-346075" algn="l" rtl="0">
              <a:lnSpc>
                <a:spcPct val="115000"/>
              </a:lnSpc>
              <a:spcBef>
                <a:spcPts val="1200"/>
              </a:spcBef>
              <a:spcAft>
                <a:spcPts val="0"/>
              </a:spcAft>
              <a:buClr>
                <a:srgbClr val="000000"/>
              </a:buClr>
              <a:buSzPts val="1850"/>
              <a:buChar char="●"/>
            </a:pPr>
            <a:r>
              <a:rPr lang="en-US" sz="1850" b="1" dirty="0">
                <a:solidFill>
                  <a:srgbClr val="000000"/>
                </a:solidFill>
              </a:rPr>
              <a:t>Strict timeline, with just a week to analyze experiment result</a:t>
            </a:r>
          </a:p>
          <a:p>
            <a:pPr marL="457200" marR="0" lvl="0" indent="-346075" algn="l" rtl="0">
              <a:lnSpc>
                <a:spcPct val="115000"/>
              </a:lnSpc>
              <a:spcBef>
                <a:spcPts val="1200"/>
              </a:spcBef>
              <a:spcAft>
                <a:spcPts val="0"/>
              </a:spcAft>
              <a:buClr>
                <a:srgbClr val="000000"/>
              </a:buClr>
              <a:buSzPts val="1850"/>
              <a:buChar char="●"/>
            </a:pPr>
            <a:r>
              <a:rPr lang="en-US" sz="1850" b="1" dirty="0">
                <a:solidFill>
                  <a:srgbClr val="000000"/>
                </a:solidFill>
              </a:rPr>
              <a:t>Have to set up and learn using </a:t>
            </a:r>
            <a:r>
              <a:rPr lang="en-US" sz="1850" b="1" dirty="0" err="1">
                <a:solidFill>
                  <a:srgbClr val="000000"/>
                </a:solidFill>
              </a:rPr>
              <a:t>Tobii</a:t>
            </a:r>
            <a:r>
              <a:rPr lang="en-US" sz="1850" b="1" dirty="0">
                <a:solidFill>
                  <a:srgbClr val="000000"/>
                </a:solidFill>
              </a:rPr>
              <a:t> Eye tracking software all by ourselves</a:t>
            </a:r>
            <a:endParaRPr sz="1850" b="1" dirty="0">
              <a:solidFill>
                <a:srgbClr val="000000"/>
              </a:solidFill>
            </a:endParaRPr>
          </a:p>
          <a:p>
            <a:pPr marL="0" marR="0" lvl="0" indent="0" algn="l" rtl="0">
              <a:lnSpc>
                <a:spcPct val="115000"/>
              </a:lnSpc>
              <a:spcBef>
                <a:spcPts val="1200"/>
              </a:spcBef>
              <a:spcAft>
                <a:spcPts val="1200"/>
              </a:spcAft>
              <a:buNone/>
            </a:pPr>
            <a:endParaRPr sz="2250" b="1" dirty="0">
              <a:solidFill>
                <a:srgbClr val="000000"/>
              </a:solidFill>
            </a:endParaRPr>
          </a:p>
        </p:txBody>
      </p:sp>
    </p:spTree>
    <p:extLst>
      <p:ext uri="{BB962C8B-B14F-4D97-AF65-F5344CB8AC3E}">
        <p14:creationId xmlns:p14="http://schemas.microsoft.com/office/powerpoint/2010/main" val="24307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Methods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A78E-8044-4EF3-8032-EB7325F75FC8}"/>
              </a:ext>
            </a:extLst>
          </p:cNvPr>
          <p:cNvSpPr>
            <a:spLocks noGrp="1"/>
          </p:cNvSpPr>
          <p:nvPr>
            <p:ph type="title"/>
          </p:nvPr>
        </p:nvSpPr>
        <p:spPr/>
        <p:txBody>
          <a:bodyPr>
            <a:normAutofit fontScale="90000"/>
          </a:bodyPr>
          <a:lstStyle/>
          <a:p>
            <a:r>
              <a:rPr lang="en-US" dirty="0"/>
              <a:t>Methods</a:t>
            </a:r>
          </a:p>
        </p:txBody>
      </p:sp>
      <p:sp>
        <p:nvSpPr>
          <p:cNvPr id="3" name="Text Placeholder 2">
            <a:extLst>
              <a:ext uri="{FF2B5EF4-FFF2-40B4-BE49-F238E27FC236}">
                <a16:creationId xmlns:a16="http://schemas.microsoft.com/office/drawing/2014/main" id="{0D55676E-07E9-4F6B-A85D-5C6BBF03247C}"/>
              </a:ext>
            </a:extLst>
          </p:cNvPr>
          <p:cNvSpPr>
            <a:spLocks noGrp="1"/>
          </p:cNvSpPr>
          <p:nvPr>
            <p:ph type="body" idx="1"/>
          </p:nvPr>
        </p:nvSpPr>
        <p:spPr/>
        <p:txBody>
          <a:bodyPr/>
          <a:lstStyle/>
          <a:p>
            <a:r>
              <a:rPr lang="en-US" dirty="0"/>
              <a:t>REWRITE</a:t>
            </a:r>
          </a:p>
          <a:p>
            <a:r>
              <a:rPr lang="en-US" dirty="0"/>
              <a:t>WITH </a:t>
            </a:r>
            <a:r>
              <a:rPr lang="en-US" dirty="0" err="1"/>
              <a:t>ARRO</a:t>
            </a:r>
            <a:r>
              <a:rPr lang="en-US" altLang="zh-CN" dirty="0" err="1"/>
              <a:t>w</a:t>
            </a:r>
            <a:r>
              <a:rPr lang="en-US" dirty="0" err="1"/>
              <a:t>S</a:t>
            </a:r>
            <a:r>
              <a:rPr lang="en-US" dirty="0"/>
              <a:t> AND BULLET POINTS</a:t>
            </a:r>
          </a:p>
        </p:txBody>
      </p:sp>
    </p:spTree>
    <p:extLst>
      <p:ext uri="{BB962C8B-B14F-4D97-AF65-F5344CB8AC3E}">
        <p14:creationId xmlns:p14="http://schemas.microsoft.com/office/powerpoint/2010/main" val="210079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799460" y="1068425"/>
            <a:ext cx="3468067" cy="2176009"/>
          </a:xfrm>
          <a:prstGeom prst="rect">
            <a:avLst/>
          </a:prstGeom>
        </p:spPr>
        <p:txBody>
          <a:bodyPr spcFirstLastPara="1" wrap="square" lIns="91425" tIns="91425" rIns="91425" bIns="91425" anchor="t" anchorCtr="0">
            <a:normAutofit fontScale="90000"/>
          </a:bodyPr>
          <a:lstStyle/>
          <a:p>
            <a:pPr marL="457200" lvl="0" indent="-346075">
              <a:buClr>
                <a:srgbClr val="000000"/>
              </a:buClr>
              <a:buSzPts val="1850"/>
              <a:buChar char="●"/>
            </a:pPr>
            <a:r>
              <a:rPr lang="en" dirty="0"/>
              <a:t>Participants</a:t>
            </a:r>
            <a:br>
              <a:rPr lang="en" dirty="0"/>
            </a:br>
            <a:r>
              <a:rPr lang="en-US" sz="1300" b="0" dirty="0">
                <a:solidFill>
                  <a:srgbClr val="000000"/>
                </a:solidFill>
              </a:rPr>
              <a:t>3 graduate students</a:t>
            </a:r>
            <a:br>
              <a:rPr lang="en-US" sz="1300" b="0" dirty="0">
                <a:solidFill>
                  <a:srgbClr val="000000"/>
                </a:solidFill>
              </a:rPr>
            </a:br>
            <a:r>
              <a:rPr lang="en-US" sz="1300" b="0" dirty="0">
                <a:solidFill>
                  <a:srgbClr val="000000"/>
                </a:solidFill>
              </a:rPr>
              <a:t>Normal or corrected-to-normal vision</a:t>
            </a:r>
            <a:br>
              <a:rPr lang="en-US" sz="1300" b="0" dirty="0">
                <a:solidFill>
                  <a:srgbClr val="000000"/>
                </a:solidFill>
              </a:rPr>
            </a:br>
            <a:r>
              <a:rPr lang="en-US" sz="1300" b="0" dirty="0">
                <a:solidFill>
                  <a:srgbClr val="000000"/>
                </a:solidFill>
              </a:rPr>
              <a:t>Within subjects</a:t>
            </a:r>
            <a:br>
              <a:rPr lang="en-US" sz="2000" dirty="0">
                <a:solidFill>
                  <a:srgbClr val="000000"/>
                </a:solidFill>
              </a:rPr>
            </a:br>
            <a:br>
              <a:rPr lang="en-US" sz="3200" dirty="0">
                <a:solidFill>
                  <a:srgbClr val="000000"/>
                </a:solidFill>
              </a:rPr>
            </a:br>
            <a:endParaRPr dirty="0"/>
          </a:p>
        </p:txBody>
      </p:sp>
      <p:sp>
        <p:nvSpPr>
          <p:cNvPr id="2" name="TextBox 1">
            <a:extLst>
              <a:ext uri="{FF2B5EF4-FFF2-40B4-BE49-F238E27FC236}">
                <a16:creationId xmlns:a16="http://schemas.microsoft.com/office/drawing/2014/main" id="{DD3495CF-EAE5-41E9-9F59-4F5689704A92}"/>
              </a:ext>
            </a:extLst>
          </p:cNvPr>
          <p:cNvSpPr txBox="1"/>
          <p:nvPr/>
        </p:nvSpPr>
        <p:spPr>
          <a:xfrm>
            <a:off x="66913" y="1068425"/>
            <a:ext cx="3568475" cy="2739211"/>
          </a:xfrm>
          <a:prstGeom prst="rect">
            <a:avLst/>
          </a:prstGeom>
          <a:noFill/>
        </p:spPr>
        <p:txBody>
          <a:bodyPr wrap="square" rtlCol="0">
            <a:spAutoFit/>
          </a:bodyPr>
          <a:lstStyle/>
          <a:p>
            <a:pPr fontAlgn="base"/>
            <a:r>
              <a:rPr lang="en-US" sz="1800" b="1" dirty="0"/>
              <a:t>Design.</a:t>
            </a:r>
          </a:p>
          <a:p>
            <a:pPr fontAlgn="base"/>
            <a:r>
              <a:rPr lang="en-US" dirty="0"/>
              <a:t>Two websites were tested</a:t>
            </a:r>
          </a:p>
          <a:p>
            <a:pPr lvl="1" fontAlgn="base"/>
            <a:r>
              <a:rPr lang="en-US" dirty="0"/>
              <a:t>Accessible​</a:t>
            </a:r>
          </a:p>
          <a:p>
            <a:pPr lvl="1" fontAlgn="base"/>
            <a:r>
              <a:rPr lang="en-US" dirty="0"/>
              <a:t>Inaccessible</a:t>
            </a:r>
          </a:p>
          <a:p>
            <a:pPr fontAlgn="base"/>
            <a:r>
              <a:rPr lang="en-US" dirty="0"/>
              <a:t>Participants completed the same tasks in both website types</a:t>
            </a:r>
          </a:p>
          <a:p>
            <a:pPr fontAlgn="base"/>
            <a:r>
              <a:rPr lang="en-US" dirty="0"/>
              <a:t>Participants looked through Chrome extension web disability simulator for both websites</a:t>
            </a:r>
          </a:p>
          <a:p>
            <a:pPr fontAlgn="base"/>
            <a:r>
              <a:rPr lang="en-US" dirty="0"/>
              <a:t>Participants had access to Zoom magnifier for both sites</a:t>
            </a:r>
          </a:p>
          <a:p>
            <a:endParaRPr lang="en-US" dirty="0"/>
          </a:p>
        </p:txBody>
      </p:sp>
      <p:sp>
        <p:nvSpPr>
          <p:cNvPr id="5" name="Google Shape;121;p23">
            <a:extLst>
              <a:ext uri="{FF2B5EF4-FFF2-40B4-BE49-F238E27FC236}">
                <a16:creationId xmlns:a16="http://schemas.microsoft.com/office/drawing/2014/main" id="{3F859771-C190-47E9-AB51-4F2F75467007}"/>
              </a:ext>
            </a:extLst>
          </p:cNvPr>
          <p:cNvSpPr txBox="1">
            <a:spLocks noGrp="1"/>
          </p:cNvSpPr>
          <p:nvPr>
            <p:ph type="body" idx="1"/>
          </p:nvPr>
        </p:nvSpPr>
        <p:spPr>
          <a:xfrm>
            <a:off x="4894806" y="1778117"/>
            <a:ext cx="3978946" cy="3416400"/>
          </a:xfrm>
          <a:prstGeom prst="rect">
            <a:avLst/>
          </a:prstGeom>
        </p:spPr>
        <p:txBody>
          <a:bodyPr spcFirstLastPara="1" wrap="square" lIns="91425" tIns="91425" rIns="91425" bIns="91425" anchor="t" anchorCtr="0">
            <a:normAutofit/>
          </a:bodyPr>
          <a:lstStyle/>
          <a:p>
            <a:pPr marL="111125" lvl="0" indent="0">
              <a:buClr>
                <a:srgbClr val="000000"/>
              </a:buClr>
              <a:buSzPts val="1850"/>
              <a:buNone/>
            </a:pPr>
            <a:r>
              <a:rPr lang="en" sz="2000" dirty="0"/>
              <a:t>Equipment</a:t>
            </a:r>
            <a:endParaRPr lang="en" sz="1850" b="1" dirty="0">
              <a:solidFill>
                <a:srgbClr val="000000"/>
              </a:solidFill>
            </a:endParaRPr>
          </a:p>
          <a:p>
            <a:pPr marL="457200" marR="0" lvl="0" indent="-346075" algn="l" rtl="0">
              <a:lnSpc>
                <a:spcPct val="115000"/>
              </a:lnSpc>
              <a:spcBef>
                <a:spcPts val="0"/>
              </a:spcBef>
              <a:spcAft>
                <a:spcPts val="0"/>
              </a:spcAft>
              <a:buClr>
                <a:srgbClr val="000000"/>
              </a:buClr>
              <a:buSzPts val="1850"/>
              <a:buChar char="●"/>
            </a:pPr>
            <a:r>
              <a:rPr lang="en" sz="1850" b="1" dirty="0">
                <a:solidFill>
                  <a:srgbClr val="000000"/>
                </a:solidFill>
              </a:rPr>
              <a:t>Tobii eye tracker</a:t>
            </a:r>
            <a:endParaRPr sz="1850" b="1" dirty="0">
              <a:solidFill>
                <a:srgbClr val="000000"/>
              </a:solidFill>
            </a:endParaRPr>
          </a:p>
          <a:p>
            <a:pPr marL="457200" marR="0" lvl="0" indent="-346075" algn="l" rtl="0">
              <a:lnSpc>
                <a:spcPct val="115000"/>
              </a:lnSpc>
              <a:spcBef>
                <a:spcPts val="0"/>
              </a:spcBef>
              <a:spcAft>
                <a:spcPts val="0"/>
              </a:spcAft>
              <a:buClr>
                <a:srgbClr val="000000"/>
              </a:buClr>
              <a:buSzPts val="1850"/>
              <a:buChar char="●"/>
            </a:pPr>
            <a:r>
              <a:rPr lang="en" sz="1850" b="1" dirty="0">
                <a:solidFill>
                  <a:srgbClr val="000000"/>
                </a:solidFill>
              </a:rPr>
              <a:t>Silketide Chrome extension</a:t>
            </a:r>
            <a:endParaRPr sz="1850" dirty="0">
              <a:solidFill>
                <a:srgbClr val="000000"/>
              </a:solidFill>
            </a:endParaRPr>
          </a:p>
          <a:p>
            <a:pPr marL="914400" lvl="1" indent="-317500" algn="l" rtl="0">
              <a:spcBef>
                <a:spcPts val="0"/>
              </a:spcBef>
              <a:spcAft>
                <a:spcPts val="0"/>
              </a:spcAft>
              <a:buClr>
                <a:srgbClr val="000000"/>
              </a:buClr>
              <a:buSzPts val="1400"/>
              <a:buChar char="○"/>
            </a:pPr>
            <a:r>
              <a:rPr lang="en" b="1" dirty="0">
                <a:solidFill>
                  <a:srgbClr val="000000"/>
                </a:solidFill>
              </a:rPr>
              <a:t>20% blurred vision</a:t>
            </a:r>
            <a:endParaRPr dirty="0">
              <a:solidFill>
                <a:srgbClr val="000000"/>
              </a:solidFill>
            </a:endParaRPr>
          </a:p>
          <a:p>
            <a:pPr marL="914400" lvl="1" indent="-317500" algn="l" rtl="0">
              <a:spcBef>
                <a:spcPts val="0"/>
              </a:spcBef>
              <a:spcAft>
                <a:spcPts val="0"/>
              </a:spcAft>
              <a:buClr>
                <a:srgbClr val="000000"/>
              </a:buClr>
              <a:buSzPts val="1400"/>
              <a:buChar char="○"/>
            </a:pPr>
            <a:r>
              <a:rPr lang="en" b="1" dirty="0">
                <a:solidFill>
                  <a:srgbClr val="000000"/>
                </a:solidFill>
              </a:rPr>
              <a:t>50% scotoma</a:t>
            </a:r>
            <a:endParaRPr dirty="0">
              <a:solidFill>
                <a:srgbClr val="000000"/>
              </a:solidFill>
            </a:endParaRPr>
          </a:p>
          <a:p>
            <a:pPr marL="457200" marR="0" lvl="0" indent="-346075" algn="l" rtl="0">
              <a:lnSpc>
                <a:spcPct val="115000"/>
              </a:lnSpc>
              <a:spcBef>
                <a:spcPts val="0"/>
              </a:spcBef>
              <a:spcAft>
                <a:spcPts val="0"/>
              </a:spcAft>
              <a:buClr>
                <a:srgbClr val="000000"/>
              </a:buClr>
              <a:buSzPts val="1850"/>
              <a:buChar char="●"/>
            </a:pPr>
            <a:r>
              <a:rPr lang="en" sz="1850" b="1" dirty="0">
                <a:solidFill>
                  <a:srgbClr val="000000"/>
                </a:solidFill>
              </a:rPr>
              <a:t>NSW Government Website</a:t>
            </a:r>
            <a:endParaRPr sz="1850" b="1" dirty="0">
              <a:solidFill>
                <a:srgbClr val="000000"/>
              </a:solidFill>
            </a:endParaRPr>
          </a:p>
          <a:p>
            <a:pPr marL="457200" marR="0" lvl="0" indent="-346075" algn="l" rtl="0">
              <a:lnSpc>
                <a:spcPct val="115000"/>
              </a:lnSpc>
              <a:spcBef>
                <a:spcPts val="0"/>
              </a:spcBef>
              <a:spcAft>
                <a:spcPts val="0"/>
              </a:spcAft>
              <a:buClr>
                <a:srgbClr val="000000"/>
              </a:buClr>
              <a:buSzPts val="1850"/>
              <a:buChar char="●"/>
            </a:pPr>
            <a:r>
              <a:rPr lang="en" sz="1850" b="1" dirty="0">
                <a:solidFill>
                  <a:srgbClr val="000000"/>
                </a:solidFill>
              </a:rPr>
              <a:t>Wix Website</a:t>
            </a:r>
            <a:endParaRPr sz="1850" b="1" dirty="0">
              <a:solidFill>
                <a:srgbClr val="000000"/>
              </a:solidFill>
            </a:endParaRPr>
          </a:p>
          <a:p>
            <a:pPr marL="457200" marR="0" lvl="0" indent="-346075" algn="l" rtl="0">
              <a:lnSpc>
                <a:spcPct val="115000"/>
              </a:lnSpc>
              <a:spcBef>
                <a:spcPts val="0"/>
              </a:spcBef>
              <a:spcAft>
                <a:spcPts val="0"/>
              </a:spcAft>
              <a:buClr>
                <a:srgbClr val="000000"/>
              </a:buClr>
              <a:buSzPts val="1850"/>
              <a:buChar char="●"/>
            </a:pPr>
            <a:r>
              <a:rPr lang="en" sz="1850" b="1" dirty="0">
                <a:solidFill>
                  <a:srgbClr val="000000"/>
                </a:solidFill>
              </a:rPr>
              <a:t>Zoom (magnification software)</a:t>
            </a:r>
            <a:endParaRPr sz="1850" b="1" dirty="0">
              <a:solidFill>
                <a:srgbClr val="000000"/>
              </a:solidFill>
            </a:endParaRPr>
          </a:p>
          <a:p>
            <a:pPr marL="457200" marR="0" lvl="0" indent="-346075" algn="l" rtl="0">
              <a:lnSpc>
                <a:spcPct val="115000"/>
              </a:lnSpc>
              <a:spcBef>
                <a:spcPts val="0"/>
              </a:spcBef>
              <a:spcAft>
                <a:spcPts val="0"/>
              </a:spcAft>
              <a:buClr>
                <a:srgbClr val="000000"/>
              </a:buClr>
              <a:buSzPts val="1850"/>
              <a:buChar char="●"/>
            </a:pPr>
            <a:r>
              <a:rPr lang="en" sz="1850" b="1" dirty="0">
                <a:solidFill>
                  <a:srgbClr val="000000"/>
                </a:solidFill>
              </a:rPr>
              <a:t>Recorder on iPhone</a:t>
            </a:r>
            <a:endParaRPr sz="1850" dirty="0">
              <a:solidFill>
                <a:srgbClr val="000000"/>
              </a:solidFill>
            </a:endParaRPr>
          </a:p>
          <a:p>
            <a:pPr marL="457200" lvl="0" indent="0" algn="l" rtl="0">
              <a:spcBef>
                <a:spcPts val="1200"/>
              </a:spcBef>
              <a:spcAft>
                <a:spcPts val="1200"/>
              </a:spcAft>
              <a:buNone/>
            </a:pPr>
            <a:endParaRPr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F1B8-6037-4CFB-9C89-44398CE4737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9050690-B61F-4C90-ADB7-40CBFA251DE6}"/>
              </a:ext>
            </a:extLst>
          </p:cNvPr>
          <p:cNvPicPr>
            <a:picLocks noChangeAspect="1"/>
          </p:cNvPicPr>
          <p:nvPr/>
        </p:nvPicPr>
        <p:blipFill>
          <a:blip r:embed="rId2"/>
          <a:stretch>
            <a:fillRect/>
          </a:stretch>
        </p:blipFill>
        <p:spPr>
          <a:xfrm>
            <a:off x="233228" y="0"/>
            <a:ext cx="9144000" cy="4162596"/>
          </a:xfrm>
          <a:prstGeom prst="rect">
            <a:avLst/>
          </a:prstGeom>
        </p:spPr>
      </p:pic>
    </p:spTree>
    <p:extLst>
      <p:ext uri="{BB962C8B-B14F-4D97-AF65-F5344CB8AC3E}">
        <p14:creationId xmlns:p14="http://schemas.microsoft.com/office/powerpoint/2010/main" val="201078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0"/>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Outline</a:t>
            </a:r>
            <a:endParaRPr dirty="0"/>
          </a:p>
        </p:txBody>
      </p:sp>
      <p:sp>
        <p:nvSpPr>
          <p:cNvPr id="65" name="Google Shape;65;p14"/>
          <p:cNvSpPr txBox="1">
            <a:spLocks noGrp="1"/>
          </p:cNvSpPr>
          <p:nvPr>
            <p:ph type="subTitle" idx="1"/>
          </p:nvPr>
        </p:nvSpPr>
        <p:spPr>
          <a:xfrm>
            <a:off x="372500" y="2804000"/>
            <a:ext cx="8520600" cy="2052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solidFill>
                  <a:schemeClr val="lt1"/>
                </a:solidFill>
              </a:rPr>
              <a:t>Background</a:t>
            </a:r>
            <a:r>
              <a:rPr lang="en-US" dirty="0">
                <a:solidFill>
                  <a:schemeClr val="lt1"/>
                </a:solidFill>
              </a:rPr>
              <a:t>_ context, problem, research goal</a:t>
            </a:r>
          </a:p>
          <a:p>
            <a:pPr marL="0" lvl="0" indent="0" algn="l" rtl="0">
              <a:spcBef>
                <a:spcPts val="0"/>
              </a:spcBef>
              <a:spcAft>
                <a:spcPts val="0"/>
              </a:spcAft>
              <a:buNone/>
            </a:pPr>
            <a:r>
              <a:rPr lang="en-US" dirty="0">
                <a:solidFill>
                  <a:schemeClr val="lt1"/>
                </a:solidFill>
              </a:rPr>
              <a:t>Challenges</a:t>
            </a:r>
          </a:p>
          <a:p>
            <a:pPr marL="0" lvl="0" indent="0" algn="l" rtl="0">
              <a:spcBef>
                <a:spcPts val="0"/>
              </a:spcBef>
              <a:spcAft>
                <a:spcPts val="0"/>
              </a:spcAft>
              <a:buNone/>
            </a:pPr>
            <a:r>
              <a:rPr lang="en-US" dirty="0">
                <a:solidFill>
                  <a:schemeClr val="lt1"/>
                </a:solidFill>
              </a:rPr>
              <a:t>Any budget or timeline constraints?</a:t>
            </a:r>
            <a:endParaRPr dirty="0">
              <a:solidFill>
                <a:schemeClr val="lt1"/>
              </a:solidFill>
            </a:endParaRPr>
          </a:p>
          <a:p>
            <a:pPr marL="0" lvl="0" indent="0" algn="l" rtl="0">
              <a:spcBef>
                <a:spcPts val="0"/>
              </a:spcBef>
              <a:spcAft>
                <a:spcPts val="0"/>
              </a:spcAft>
              <a:buNone/>
            </a:pPr>
            <a:r>
              <a:rPr lang="en-US" dirty="0">
                <a:solidFill>
                  <a:schemeClr val="lt1"/>
                </a:solidFill>
              </a:rPr>
              <a:t>What </a:t>
            </a:r>
            <a:r>
              <a:rPr lang="en" dirty="0">
                <a:solidFill>
                  <a:schemeClr val="lt1"/>
                </a:solidFill>
              </a:rPr>
              <a:t>method? </a:t>
            </a:r>
            <a:r>
              <a:rPr lang="en-US" dirty="0">
                <a:solidFill>
                  <a:schemeClr val="lt1"/>
                </a:solidFill>
              </a:rPr>
              <a:t>Why this method?</a:t>
            </a:r>
            <a:endParaRPr dirty="0">
              <a:solidFill>
                <a:schemeClr val="lt1"/>
              </a:solidFill>
            </a:endParaRPr>
          </a:p>
          <a:p>
            <a:pPr marL="0" lvl="0" indent="0" algn="l" rtl="0">
              <a:spcBef>
                <a:spcPts val="0"/>
              </a:spcBef>
              <a:spcAft>
                <a:spcPts val="0"/>
              </a:spcAft>
              <a:buNone/>
            </a:pPr>
            <a:r>
              <a:rPr lang="en-US" dirty="0">
                <a:solidFill>
                  <a:schemeClr val="lt1"/>
                </a:solidFill>
              </a:rPr>
              <a:t>Three top findings</a:t>
            </a:r>
            <a:endParaRPr dirty="0">
              <a:solidFill>
                <a:schemeClr val="lt1"/>
              </a:solidFill>
            </a:endParaRPr>
          </a:p>
          <a:p>
            <a:pPr marL="0" lvl="0" indent="0" algn="l" rtl="0">
              <a:spcBef>
                <a:spcPts val="0"/>
              </a:spcBef>
              <a:spcAft>
                <a:spcPts val="0"/>
              </a:spcAft>
              <a:buNone/>
            </a:pPr>
            <a:r>
              <a:rPr lang="en-US" dirty="0">
                <a:solidFill>
                  <a:schemeClr val="lt1"/>
                </a:solidFill>
              </a:rPr>
              <a:t>Impact</a:t>
            </a:r>
          </a:p>
          <a:p>
            <a:pPr marL="0" lvl="0" indent="0" algn="l" rtl="0">
              <a:spcBef>
                <a:spcPts val="0"/>
              </a:spcBef>
              <a:spcAft>
                <a:spcPts val="0"/>
              </a:spcAft>
              <a:buNone/>
            </a:pPr>
            <a:r>
              <a:rPr lang="en-US" dirty="0">
                <a:solidFill>
                  <a:schemeClr val="lt1"/>
                </a:solidFill>
              </a:rPr>
              <a:t>(Bonus) Your learnings_ introspect</a:t>
            </a:r>
            <a:endParaRPr dirty="0">
              <a:solidFill>
                <a:schemeClr val="lt1"/>
              </a:solidFill>
            </a:endParaRPr>
          </a:p>
        </p:txBody>
      </p:sp>
      <p:sp>
        <p:nvSpPr>
          <p:cNvPr id="2" name="TextBox 1">
            <a:extLst>
              <a:ext uri="{FF2B5EF4-FFF2-40B4-BE49-F238E27FC236}">
                <a16:creationId xmlns:a16="http://schemas.microsoft.com/office/drawing/2014/main" id="{26375043-D917-4721-A20F-36455AF5FB0A}"/>
              </a:ext>
            </a:extLst>
          </p:cNvPr>
          <p:cNvSpPr txBox="1"/>
          <p:nvPr/>
        </p:nvSpPr>
        <p:spPr>
          <a:xfrm>
            <a:off x="470157" y="2243427"/>
            <a:ext cx="4251485" cy="307777"/>
          </a:xfrm>
          <a:prstGeom prst="rect">
            <a:avLst/>
          </a:prstGeom>
          <a:noFill/>
        </p:spPr>
        <p:txBody>
          <a:bodyPr wrap="none" rtlCol="0">
            <a:spAutoFit/>
          </a:bodyPr>
          <a:lstStyle/>
          <a:p>
            <a:r>
              <a:rPr lang="en-US" dirty="0"/>
              <a:t>Throughout: how you communicate and collaborate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Within-subject experimental design</a:t>
            </a:r>
            <a:endParaRPr dirty="0"/>
          </a:p>
        </p:txBody>
      </p:sp>
      <p:sp>
        <p:nvSpPr>
          <p:cNvPr id="91" name="Google Shape;91;p18"/>
          <p:cNvSpPr txBox="1">
            <a:spLocks noGrp="1"/>
          </p:cNvSpPr>
          <p:nvPr>
            <p:ph type="body" idx="1"/>
          </p:nvPr>
        </p:nvSpPr>
        <p:spPr>
          <a:xfrm>
            <a:off x="311700" y="1152475"/>
            <a:ext cx="8520600" cy="3811200"/>
          </a:xfrm>
          <a:prstGeom prst="rect">
            <a:avLst/>
          </a:prstGeom>
        </p:spPr>
        <p:txBody>
          <a:bodyPr spcFirstLastPara="1" wrap="square" lIns="91425" tIns="91425" rIns="91425" bIns="91425" anchor="t" anchorCtr="0">
            <a:normAutofit/>
          </a:bodyPr>
          <a:lstStyle/>
          <a:p>
            <a:pPr marL="0" lvl="0" indent="0">
              <a:buNone/>
            </a:pPr>
            <a:r>
              <a:rPr lang="en-US" sz="1850" b="1" dirty="0">
                <a:solidFill>
                  <a:srgbClr val="000000"/>
                </a:solidFill>
              </a:rPr>
              <a:t>Why within-subjects experimental design?</a:t>
            </a:r>
          </a:p>
          <a:p>
            <a:pPr marL="342900"/>
            <a:r>
              <a:rPr lang="en-US" sz="1850" b="1" dirty="0">
                <a:solidFill>
                  <a:srgbClr val="000000"/>
                </a:solidFill>
              </a:rPr>
              <a:t>this design controls more extraneous variables, as there can be large differences in eye movements between people performing the same task using the same interface, </a:t>
            </a:r>
          </a:p>
          <a:p>
            <a:pPr marL="342900"/>
            <a:r>
              <a:rPr lang="en-US" sz="1850" b="1" dirty="0">
                <a:solidFill>
                  <a:srgbClr val="000000"/>
                </a:solidFill>
              </a:rPr>
              <a:t>reduces the cost and resources necessary to conduct these studies</a:t>
            </a:r>
            <a:endParaRPr sz="1850" b="1" dirty="0">
              <a:solidFill>
                <a:srgbClr val="000000"/>
              </a:solidFill>
            </a:endParaRPr>
          </a:p>
          <a:p>
            <a:pPr marL="0" marR="0" lvl="0" indent="0" algn="l" rtl="0">
              <a:lnSpc>
                <a:spcPct val="115000"/>
              </a:lnSpc>
              <a:spcBef>
                <a:spcPts val="1200"/>
              </a:spcBef>
              <a:spcAft>
                <a:spcPts val="1200"/>
              </a:spcAft>
              <a:buNone/>
            </a:pPr>
            <a:endParaRPr sz="2250" b="1" dirty="0">
              <a:solidFill>
                <a:srgbClr val="000000"/>
              </a:solidFill>
            </a:endParaRPr>
          </a:p>
        </p:txBody>
      </p:sp>
    </p:spTree>
    <p:extLst>
      <p:ext uri="{BB962C8B-B14F-4D97-AF65-F5344CB8AC3E}">
        <p14:creationId xmlns:p14="http://schemas.microsoft.com/office/powerpoint/2010/main" val="4135230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D9BF-56B7-4DB8-98B1-14C85559C1B1}"/>
              </a:ext>
            </a:extLst>
          </p:cNvPr>
          <p:cNvSpPr>
            <a:spLocks noGrp="1"/>
          </p:cNvSpPr>
          <p:nvPr>
            <p:ph type="title"/>
          </p:nvPr>
        </p:nvSpPr>
        <p:spPr/>
        <p:txBody>
          <a:bodyPr>
            <a:normAutofit fontScale="90000"/>
          </a:bodyPr>
          <a:lstStyle/>
          <a:p>
            <a:pPr fontAlgn="base"/>
            <a:r>
              <a:rPr lang="en-US" dirty="0"/>
              <a:t>Differences Between Websites: three highlights</a:t>
            </a:r>
          </a:p>
        </p:txBody>
      </p:sp>
      <p:sp>
        <p:nvSpPr>
          <p:cNvPr id="3" name="Text Placeholder 2">
            <a:extLst>
              <a:ext uri="{FF2B5EF4-FFF2-40B4-BE49-F238E27FC236}">
                <a16:creationId xmlns:a16="http://schemas.microsoft.com/office/drawing/2014/main" id="{1E4C5790-C0B1-486A-B3A9-95DF9A209E77}"/>
              </a:ext>
            </a:extLst>
          </p:cNvPr>
          <p:cNvSpPr>
            <a:spLocks noGrp="1"/>
          </p:cNvSpPr>
          <p:nvPr>
            <p:ph type="body" idx="1"/>
          </p:nvPr>
        </p:nvSpPr>
        <p:spPr/>
        <p:txBody>
          <a:bodyPr/>
          <a:lstStyle/>
          <a:p>
            <a:br>
              <a:rPr lang="en-US" dirty="0"/>
            </a:br>
            <a:r>
              <a:rPr lang="en-US" dirty="0"/>
              <a:t>All of the information is the same. The way it is conveyed, however, is either accessible or inaccessible. Here I've highlighted some of the design differences between the accessible and inaccessible sites.</a:t>
            </a:r>
            <a:br>
              <a:rPr lang="en-US" dirty="0"/>
            </a:br>
            <a:endParaRPr lang="en-US" dirty="0"/>
          </a:p>
        </p:txBody>
      </p:sp>
    </p:spTree>
    <p:extLst>
      <p:ext uri="{BB962C8B-B14F-4D97-AF65-F5344CB8AC3E}">
        <p14:creationId xmlns:p14="http://schemas.microsoft.com/office/powerpoint/2010/main" val="10934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0" y="529389"/>
            <a:ext cx="5328952" cy="2578599"/>
          </a:xfrm>
          <a:prstGeom prst="rect">
            <a:avLst/>
          </a:prstGeom>
          <a:noFill/>
          <a:ln>
            <a:noFill/>
          </a:ln>
        </p:spPr>
      </p:pic>
      <p:pic>
        <p:nvPicPr>
          <p:cNvPr id="127" name="Google Shape;127;p24"/>
          <p:cNvPicPr preferRelativeResize="0"/>
          <p:nvPr/>
        </p:nvPicPr>
        <p:blipFill>
          <a:blip r:embed="rId4">
            <a:alphaModFix/>
          </a:blip>
          <a:stretch>
            <a:fillRect/>
          </a:stretch>
        </p:blipFill>
        <p:spPr>
          <a:xfrm>
            <a:off x="0" y="2753850"/>
            <a:ext cx="5328952" cy="2281976"/>
          </a:xfrm>
          <a:prstGeom prst="rect">
            <a:avLst/>
          </a:prstGeom>
          <a:noFill/>
          <a:ln>
            <a:noFill/>
          </a:ln>
        </p:spPr>
      </p:pic>
      <p:sp>
        <p:nvSpPr>
          <p:cNvPr id="128" name="Google Shape;128;p24"/>
          <p:cNvSpPr txBox="1"/>
          <p:nvPr/>
        </p:nvSpPr>
        <p:spPr>
          <a:xfrm>
            <a:off x="5322200" y="498925"/>
            <a:ext cx="3732900" cy="21510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Sufficient contrast, font, font size</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Developed from WCAG guidelines</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Multicolumn and row dropdown</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Color of clickable areas changes when hovering</a:t>
            </a:r>
            <a:endParaRPr sz="1700">
              <a:solidFill>
                <a:schemeClr val="lt1"/>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None/>
            </a:pPr>
            <a:endParaRPr sz="2000">
              <a:solidFill>
                <a:schemeClr val="lt1"/>
              </a:solidFill>
              <a:latin typeface="Source Sans Pro"/>
              <a:ea typeface="Source Sans Pro"/>
              <a:cs typeface="Source Sans Pro"/>
              <a:sym typeface="Source Sans Pro"/>
            </a:endParaRPr>
          </a:p>
        </p:txBody>
      </p:sp>
      <p:sp>
        <p:nvSpPr>
          <p:cNvPr id="129" name="Google Shape;129;p24"/>
          <p:cNvSpPr txBox="1"/>
          <p:nvPr/>
        </p:nvSpPr>
        <p:spPr>
          <a:xfrm>
            <a:off x="5328950" y="2930738"/>
            <a:ext cx="3164100" cy="16500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Insufficient contrast </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Includes inaccessible font</a:t>
            </a:r>
            <a:endParaRPr sz="1700">
              <a:solidFill>
                <a:schemeClr val="lt1"/>
              </a:solidFill>
              <a:latin typeface="Source Sans Pro"/>
              <a:ea typeface="Source Sans Pro"/>
              <a:cs typeface="Source Sans Pro"/>
              <a:sym typeface="Source Sans Pro"/>
            </a:endParaRPr>
          </a:p>
          <a:p>
            <a:pPr marL="914400" lvl="1"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Cursive</a:t>
            </a:r>
            <a:endParaRPr sz="1700">
              <a:solidFill>
                <a:schemeClr val="lt1"/>
              </a:solidFill>
              <a:latin typeface="Source Sans Pro"/>
              <a:ea typeface="Source Sans Pro"/>
              <a:cs typeface="Source Sans Pro"/>
              <a:sym typeface="Source Sans Pro"/>
            </a:endParaRPr>
          </a:p>
          <a:p>
            <a:pPr marL="914400" lvl="1"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All caps</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Single column dropdown</a:t>
            </a:r>
            <a:endParaRPr sz="1700">
              <a:solidFill>
                <a:schemeClr val="lt1"/>
              </a:solidFill>
              <a:latin typeface="Source Sans Pro"/>
              <a:ea typeface="Source Sans Pro"/>
              <a:cs typeface="Source Sans Pro"/>
              <a:sym typeface="Source Sans Pro"/>
            </a:endParaRPr>
          </a:p>
        </p:txBody>
      </p:sp>
      <p:sp>
        <p:nvSpPr>
          <p:cNvPr id="130" name="Google Shape;130;p24"/>
          <p:cNvSpPr txBox="1"/>
          <p:nvPr/>
        </p:nvSpPr>
        <p:spPr>
          <a:xfrm>
            <a:off x="5936450" y="216575"/>
            <a:ext cx="25044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50" b="1">
                <a:solidFill>
                  <a:schemeClr val="lt1"/>
                </a:solidFill>
                <a:latin typeface="Source Sans Pro"/>
                <a:ea typeface="Source Sans Pro"/>
                <a:cs typeface="Source Sans Pro"/>
                <a:sym typeface="Source Sans Pro"/>
              </a:rPr>
              <a:t>Accessible</a:t>
            </a:r>
            <a:endParaRPr sz="1850" b="1">
              <a:solidFill>
                <a:schemeClr val="lt1"/>
              </a:solidFill>
              <a:latin typeface="Source Sans Pro"/>
              <a:ea typeface="Source Sans Pro"/>
              <a:cs typeface="Source Sans Pro"/>
              <a:sym typeface="Source Sans Pro"/>
            </a:endParaRPr>
          </a:p>
        </p:txBody>
      </p:sp>
      <p:sp>
        <p:nvSpPr>
          <p:cNvPr id="131" name="Google Shape;131;p24"/>
          <p:cNvSpPr txBox="1"/>
          <p:nvPr/>
        </p:nvSpPr>
        <p:spPr>
          <a:xfrm>
            <a:off x="5936450" y="2581900"/>
            <a:ext cx="25044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50" b="1">
                <a:solidFill>
                  <a:schemeClr val="lt1"/>
                </a:solidFill>
                <a:latin typeface="Source Sans Pro"/>
                <a:ea typeface="Source Sans Pro"/>
                <a:cs typeface="Source Sans Pro"/>
                <a:sym typeface="Source Sans Pro"/>
              </a:rPr>
              <a:t>Inaccessible</a:t>
            </a:r>
            <a:endParaRPr sz="1850" b="1">
              <a:solidFill>
                <a:schemeClr val="lt1"/>
              </a:solidFill>
              <a:latin typeface="Source Sans Pro"/>
              <a:ea typeface="Source Sans Pro"/>
              <a:cs typeface="Source Sans Pro"/>
              <a:sym typeface="Source Sans Pro"/>
            </a:endParaRPr>
          </a:p>
        </p:txBody>
      </p:sp>
      <p:sp>
        <p:nvSpPr>
          <p:cNvPr id="2" name="TextBox 1">
            <a:extLst>
              <a:ext uri="{FF2B5EF4-FFF2-40B4-BE49-F238E27FC236}">
                <a16:creationId xmlns:a16="http://schemas.microsoft.com/office/drawing/2014/main" id="{2A5E2F37-E723-4AC5-8D4A-B5487E32DD98}"/>
              </a:ext>
            </a:extLst>
          </p:cNvPr>
          <p:cNvSpPr txBox="1"/>
          <p:nvPr/>
        </p:nvSpPr>
        <p:spPr>
          <a:xfrm>
            <a:off x="236930" y="155485"/>
            <a:ext cx="1029449" cy="307777"/>
          </a:xfrm>
          <a:prstGeom prst="rect">
            <a:avLst/>
          </a:prstGeom>
          <a:noFill/>
        </p:spPr>
        <p:txBody>
          <a:bodyPr wrap="none" rtlCol="0">
            <a:spAutoFit/>
          </a:bodyPr>
          <a:lstStyle/>
          <a:p>
            <a:r>
              <a:rPr lang="en-US" dirty="0">
                <a:solidFill>
                  <a:srgbClr val="FF0000"/>
                </a:solidFill>
              </a:rPr>
              <a:t>homepage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5"/>
        <p:cNvGrpSpPr/>
        <p:nvPr/>
      </p:nvGrpSpPr>
      <p:grpSpPr>
        <a:xfrm>
          <a:off x="0" y="0"/>
          <a:ext cx="0" cy="0"/>
          <a:chOff x="0" y="0"/>
          <a:chExt cx="0" cy="0"/>
        </a:xfrm>
      </p:grpSpPr>
      <p:sp>
        <p:nvSpPr>
          <p:cNvPr id="136" name="Google Shape;136;p25"/>
          <p:cNvSpPr txBox="1"/>
          <p:nvPr/>
        </p:nvSpPr>
        <p:spPr>
          <a:xfrm>
            <a:off x="5322200" y="284575"/>
            <a:ext cx="3708900" cy="212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Source Sans Pro"/>
                <a:ea typeface="Source Sans Pro"/>
                <a:cs typeface="Source Sans Pro"/>
                <a:sym typeface="Source Sans Pro"/>
              </a:rPr>
              <a:t>Accessible</a:t>
            </a:r>
            <a:endParaRPr sz="16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Multicolumn and row dropdown</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Hovered items change color</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Tab headers  highlighted when hovered over/selected</a:t>
            </a:r>
            <a:endParaRPr sz="1700">
              <a:solidFill>
                <a:schemeClr val="lt1"/>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None/>
            </a:pPr>
            <a:endParaRPr sz="2000">
              <a:solidFill>
                <a:schemeClr val="lt1"/>
              </a:solidFill>
              <a:latin typeface="Source Sans Pro"/>
              <a:ea typeface="Source Sans Pro"/>
              <a:cs typeface="Source Sans Pro"/>
              <a:sym typeface="Source Sans Pro"/>
            </a:endParaRPr>
          </a:p>
        </p:txBody>
      </p:sp>
      <p:sp>
        <p:nvSpPr>
          <p:cNvPr id="137" name="Google Shape;137;p25"/>
          <p:cNvSpPr txBox="1"/>
          <p:nvPr/>
        </p:nvSpPr>
        <p:spPr>
          <a:xfrm>
            <a:off x="5473250" y="2571750"/>
            <a:ext cx="3466800" cy="2041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1800" b="1">
              <a:solidFill>
                <a:schemeClr val="lt1"/>
              </a:solidFill>
              <a:latin typeface="Source Sans Pro"/>
              <a:ea typeface="Source Sans Pro"/>
              <a:cs typeface="Source Sans Pro"/>
              <a:sym typeface="Source Sans Pro"/>
            </a:endParaRPr>
          </a:p>
          <a:p>
            <a:pPr marL="457200" lvl="0" indent="-336550" algn="l" rtl="0">
              <a:lnSpc>
                <a:spcPct val="100000"/>
              </a:lnSpc>
              <a:spcBef>
                <a:spcPts val="120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Single column dropdown</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Hovered items do not change color</a:t>
            </a:r>
            <a:endParaRPr sz="1700">
              <a:solidFill>
                <a:schemeClr val="lt1"/>
              </a:solidFill>
              <a:latin typeface="Source Sans Pro"/>
              <a:ea typeface="Source Sans Pro"/>
              <a:cs typeface="Source Sans Pro"/>
              <a:sym typeface="Source Sans Pro"/>
            </a:endParaRPr>
          </a:p>
          <a:p>
            <a:pPr marL="457200" lvl="0"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Tab headers stay the same when hovered over /selected</a:t>
            </a:r>
            <a:endParaRPr sz="1700">
              <a:solidFill>
                <a:schemeClr val="lt1"/>
              </a:solidFill>
              <a:latin typeface="Source Sans Pro"/>
              <a:ea typeface="Source Sans Pro"/>
              <a:cs typeface="Source Sans Pro"/>
              <a:sym typeface="Source Sans Pro"/>
            </a:endParaRPr>
          </a:p>
        </p:txBody>
      </p:sp>
      <p:pic>
        <p:nvPicPr>
          <p:cNvPr id="138" name="Google Shape;138;p25"/>
          <p:cNvPicPr preferRelativeResize="0"/>
          <p:nvPr/>
        </p:nvPicPr>
        <p:blipFill>
          <a:blip r:embed="rId3">
            <a:alphaModFix/>
          </a:blip>
          <a:stretch>
            <a:fillRect/>
          </a:stretch>
        </p:blipFill>
        <p:spPr>
          <a:xfrm>
            <a:off x="0" y="1"/>
            <a:ext cx="5473254" cy="2341075"/>
          </a:xfrm>
          <a:prstGeom prst="rect">
            <a:avLst/>
          </a:prstGeom>
          <a:noFill/>
          <a:ln>
            <a:noFill/>
          </a:ln>
        </p:spPr>
      </p:pic>
      <p:pic>
        <p:nvPicPr>
          <p:cNvPr id="139" name="Google Shape;139;p25"/>
          <p:cNvPicPr preferRelativeResize="0"/>
          <p:nvPr/>
        </p:nvPicPr>
        <p:blipFill>
          <a:blip r:embed="rId4">
            <a:alphaModFix/>
          </a:blip>
          <a:stretch>
            <a:fillRect/>
          </a:stretch>
        </p:blipFill>
        <p:spPr>
          <a:xfrm>
            <a:off x="0" y="2680831"/>
            <a:ext cx="5473249" cy="2303693"/>
          </a:xfrm>
          <a:prstGeom prst="rect">
            <a:avLst/>
          </a:prstGeom>
          <a:noFill/>
          <a:ln>
            <a:noFill/>
          </a:ln>
        </p:spPr>
      </p:pic>
      <p:sp>
        <p:nvSpPr>
          <p:cNvPr id="140" name="Google Shape;140;p25"/>
          <p:cNvSpPr txBox="1"/>
          <p:nvPr/>
        </p:nvSpPr>
        <p:spPr>
          <a:xfrm>
            <a:off x="5924450" y="2680825"/>
            <a:ext cx="25044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50" b="1">
                <a:solidFill>
                  <a:schemeClr val="lt1"/>
                </a:solidFill>
                <a:latin typeface="Source Sans Pro"/>
                <a:ea typeface="Source Sans Pro"/>
                <a:cs typeface="Source Sans Pro"/>
                <a:sym typeface="Source Sans Pro"/>
              </a:rPr>
              <a:t>Inaccessible</a:t>
            </a:r>
            <a:endParaRPr sz="1850" b="1">
              <a:solidFill>
                <a:schemeClr val="lt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4"/>
        <p:cNvGrpSpPr/>
        <p:nvPr/>
      </p:nvGrpSpPr>
      <p:grpSpPr>
        <a:xfrm>
          <a:off x="0" y="0"/>
          <a:ext cx="0" cy="0"/>
          <a:chOff x="0" y="0"/>
          <a:chExt cx="0" cy="0"/>
        </a:xfrm>
      </p:grpSpPr>
      <p:sp>
        <p:nvSpPr>
          <p:cNvPr id="145" name="Google Shape;145;p26"/>
          <p:cNvSpPr txBox="1"/>
          <p:nvPr/>
        </p:nvSpPr>
        <p:spPr>
          <a:xfrm>
            <a:off x="5107200" y="701425"/>
            <a:ext cx="3708900" cy="149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Source Sans Pro"/>
                <a:ea typeface="Source Sans Pro"/>
                <a:cs typeface="Source Sans Pro"/>
                <a:sym typeface="Source Sans Pro"/>
              </a:rPr>
              <a:t>Accessible</a:t>
            </a:r>
            <a:endParaRPr sz="1600">
              <a:solidFill>
                <a:schemeClr val="lt1"/>
              </a:solidFill>
              <a:latin typeface="Source Sans Pro"/>
              <a:ea typeface="Source Sans Pro"/>
              <a:cs typeface="Source Sans Pro"/>
              <a:sym typeface="Source Sans Pro"/>
            </a:endParaRPr>
          </a:p>
          <a:p>
            <a:pPr marL="457200" lvl="0" indent="-330200" algn="l" rtl="0">
              <a:lnSpc>
                <a:spcPct val="115000"/>
              </a:lnSpc>
              <a:spcBef>
                <a:spcPts val="0"/>
              </a:spcBef>
              <a:spcAft>
                <a:spcPts val="0"/>
              </a:spcAft>
              <a:buClr>
                <a:schemeClr val="lt1"/>
              </a:buClr>
              <a:buSzPts val="1600"/>
              <a:buFont typeface="Source Sans Pro"/>
              <a:buChar char="●"/>
            </a:pPr>
            <a:r>
              <a:rPr lang="en" sz="1600">
                <a:solidFill>
                  <a:schemeClr val="lt1"/>
                </a:solidFill>
                <a:latin typeface="Source Sans Pro"/>
                <a:ea typeface="Source Sans Pro"/>
                <a:cs typeface="Source Sans Pro"/>
                <a:sym typeface="Source Sans Pro"/>
              </a:rPr>
              <a:t>Even single column</a:t>
            </a:r>
            <a:endParaRPr sz="1600">
              <a:solidFill>
                <a:schemeClr val="lt1"/>
              </a:solidFill>
              <a:latin typeface="Source Sans Pro"/>
              <a:ea typeface="Source Sans Pro"/>
              <a:cs typeface="Source Sans Pro"/>
              <a:sym typeface="Source Sans Pro"/>
            </a:endParaRPr>
          </a:p>
          <a:p>
            <a:pPr marL="457200" lvl="0" indent="-330200" algn="l" rtl="0">
              <a:lnSpc>
                <a:spcPct val="115000"/>
              </a:lnSpc>
              <a:spcBef>
                <a:spcPts val="0"/>
              </a:spcBef>
              <a:spcAft>
                <a:spcPts val="0"/>
              </a:spcAft>
              <a:buClr>
                <a:schemeClr val="lt1"/>
              </a:buClr>
              <a:buSzPts val="1600"/>
              <a:buFont typeface="Source Sans Pro"/>
              <a:buChar char="●"/>
            </a:pPr>
            <a:r>
              <a:rPr lang="en" sz="1600">
                <a:solidFill>
                  <a:schemeClr val="lt1"/>
                </a:solidFill>
                <a:latin typeface="Source Sans Pro"/>
                <a:ea typeface="Source Sans Pro"/>
                <a:cs typeface="Source Sans Pro"/>
                <a:sym typeface="Source Sans Pro"/>
              </a:rPr>
              <a:t>Easy to read in magnification lens</a:t>
            </a:r>
            <a:endParaRPr sz="1600">
              <a:solidFill>
                <a:schemeClr val="lt1"/>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None/>
            </a:pPr>
            <a:endParaRPr sz="2000">
              <a:solidFill>
                <a:schemeClr val="lt1"/>
              </a:solidFill>
              <a:latin typeface="Source Sans Pro"/>
              <a:ea typeface="Source Sans Pro"/>
              <a:cs typeface="Source Sans Pro"/>
              <a:sym typeface="Source Sans Pro"/>
            </a:endParaRPr>
          </a:p>
        </p:txBody>
      </p:sp>
      <p:sp>
        <p:nvSpPr>
          <p:cNvPr id="146" name="Google Shape;146;p26"/>
          <p:cNvSpPr txBox="1"/>
          <p:nvPr/>
        </p:nvSpPr>
        <p:spPr>
          <a:xfrm>
            <a:off x="5107200" y="2757925"/>
            <a:ext cx="4141500" cy="15030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r>
              <a:rPr lang="en" sz="1800" b="1">
                <a:solidFill>
                  <a:schemeClr val="lt1"/>
                </a:solidFill>
                <a:latin typeface="Source Sans Pro"/>
                <a:ea typeface="Source Sans Pro"/>
                <a:cs typeface="Source Sans Pro"/>
                <a:sym typeface="Source Sans Pro"/>
              </a:rPr>
              <a:t>      Inaccessible</a:t>
            </a:r>
            <a:endParaRPr sz="1800" b="1">
              <a:solidFill>
                <a:schemeClr val="lt1"/>
              </a:solidFill>
              <a:latin typeface="Source Sans Pro"/>
              <a:ea typeface="Source Sans Pro"/>
              <a:cs typeface="Source Sans Pro"/>
              <a:sym typeface="Source Sans Pro"/>
            </a:endParaRPr>
          </a:p>
          <a:p>
            <a:pPr marL="457200" lvl="0" indent="-330200" algn="l" rtl="0">
              <a:lnSpc>
                <a:spcPct val="115000"/>
              </a:lnSpc>
              <a:spcBef>
                <a:spcPts val="1200"/>
              </a:spcBef>
              <a:spcAft>
                <a:spcPts val="0"/>
              </a:spcAft>
              <a:buClr>
                <a:schemeClr val="lt1"/>
              </a:buClr>
              <a:buSzPts val="1600"/>
              <a:buFont typeface="Source Sans Pro"/>
              <a:buChar char="●"/>
            </a:pPr>
            <a:r>
              <a:rPr lang="en" sz="1600">
                <a:solidFill>
                  <a:schemeClr val="lt1"/>
                </a:solidFill>
                <a:latin typeface="Source Sans Pro"/>
                <a:ea typeface="Source Sans Pro"/>
                <a:cs typeface="Source Sans Pro"/>
                <a:sym typeface="Source Sans Pro"/>
              </a:rPr>
              <a:t>Uneven/unnecessary columns</a:t>
            </a:r>
            <a:endParaRPr sz="1600">
              <a:solidFill>
                <a:schemeClr val="lt1"/>
              </a:solidFill>
              <a:latin typeface="Source Sans Pro"/>
              <a:ea typeface="Source Sans Pro"/>
              <a:cs typeface="Source Sans Pro"/>
              <a:sym typeface="Source Sans Pro"/>
            </a:endParaRPr>
          </a:p>
          <a:p>
            <a:pPr marL="914400" marR="0" lvl="1" indent="-336550" algn="l" rtl="0">
              <a:lnSpc>
                <a:spcPct val="115000"/>
              </a:lnSpc>
              <a:spcBef>
                <a:spcPts val="0"/>
              </a:spcBef>
              <a:spcAft>
                <a:spcPts val="0"/>
              </a:spcAft>
              <a:buClr>
                <a:schemeClr val="lt1"/>
              </a:buClr>
              <a:buSzPts val="1700"/>
              <a:buFont typeface="Source Sans Pro"/>
              <a:buChar char="○"/>
            </a:pPr>
            <a:r>
              <a:rPr lang="en" sz="1700">
                <a:solidFill>
                  <a:schemeClr val="lt1"/>
                </a:solidFill>
                <a:latin typeface="Source Sans Pro"/>
                <a:ea typeface="Source Sans Pro"/>
                <a:cs typeface="Source Sans Pro"/>
                <a:sym typeface="Source Sans Pro"/>
              </a:rPr>
              <a:t>Difficult to read using a magnification lens</a:t>
            </a:r>
            <a:endParaRPr sz="1700">
              <a:solidFill>
                <a:schemeClr val="lt1"/>
              </a:solidFill>
              <a:latin typeface="Source Sans Pro"/>
              <a:ea typeface="Source Sans Pro"/>
              <a:cs typeface="Source Sans Pro"/>
              <a:sym typeface="Source Sans Pro"/>
            </a:endParaRPr>
          </a:p>
        </p:txBody>
      </p:sp>
      <p:pic>
        <p:nvPicPr>
          <p:cNvPr id="147" name="Google Shape;147;p26"/>
          <p:cNvPicPr preferRelativeResize="0"/>
          <p:nvPr/>
        </p:nvPicPr>
        <p:blipFill>
          <a:blip r:embed="rId3">
            <a:alphaModFix/>
          </a:blip>
          <a:stretch>
            <a:fillRect/>
          </a:stretch>
        </p:blipFill>
        <p:spPr>
          <a:xfrm>
            <a:off x="947575" y="2571750"/>
            <a:ext cx="3503000" cy="2345201"/>
          </a:xfrm>
          <a:prstGeom prst="rect">
            <a:avLst/>
          </a:prstGeom>
          <a:noFill/>
          <a:ln>
            <a:noFill/>
          </a:ln>
        </p:spPr>
      </p:pic>
      <p:pic>
        <p:nvPicPr>
          <p:cNvPr id="148" name="Google Shape;148;p26"/>
          <p:cNvPicPr preferRelativeResize="0"/>
          <p:nvPr/>
        </p:nvPicPr>
        <p:blipFill>
          <a:blip r:embed="rId4">
            <a:alphaModFix/>
          </a:blip>
          <a:stretch>
            <a:fillRect/>
          </a:stretch>
        </p:blipFill>
        <p:spPr>
          <a:xfrm>
            <a:off x="1053026" y="199975"/>
            <a:ext cx="3292100" cy="2185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User testing: Think aloud</a:t>
            </a:r>
            <a:endParaRPr/>
          </a:p>
        </p:txBody>
      </p:sp>
      <p:sp>
        <p:nvSpPr>
          <p:cNvPr id="154" name="Google Shape;15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0" algn="l" rtl="0">
              <a:spcBef>
                <a:spcPts val="0"/>
              </a:spcBef>
              <a:spcAft>
                <a:spcPts val="0"/>
              </a:spcAft>
              <a:buNone/>
            </a:pPr>
            <a:r>
              <a:rPr lang="en-US" sz="2781" dirty="0">
                <a:solidFill>
                  <a:srgbClr val="000000"/>
                </a:solidFill>
              </a:rPr>
              <a:t>Tasks</a:t>
            </a:r>
            <a:endParaRPr sz="2781" dirty="0">
              <a:solidFill>
                <a:srgbClr val="000000"/>
              </a:solidFill>
            </a:endParaRPr>
          </a:p>
          <a:p>
            <a:pPr marL="0" lvl="0" indent="0" algn="l" rtl="0">
              <a:spcBef>
                <a:spcPts val="1200"/>
              </a:spcBef>
              <a:spcAft>
                <a:spcPts val="0"/>
              </a:spcAft>
              <a:buNone/>
            </a:pPr>
            <a:r>
              <a:rPr lang="en" sz="2480" b="1" dirty="0">
                <a:solidFill>
                  <a:srgbClr val="000000"/>
                </a:solidFill>
              </a:rPr>
              <a:t>Participants were instructed to complete three tasks for each website: </a:t>
            </a:r>
            <a:endParaRPr sz="2480" b="1" dirty="0">
              <a:solidFill>
                <a:srgbClr val="000000"/>
              </a:solidFill>
            </a:endParaRPr>
          </a:p>
          <a:p>
            <a:pPr marL="457200" lvl="0" indent="-362203" algn="l" rtl="0">
              <a:spcBef>
                <a:spcPts val="1200"/>
              </a:spcBef>
              <a:spcAft>
                <a:spcPts val="0"/>
              </a:spcAft>
              <a:buClr>
                <a:srgbClr val="000000"/>
              </a:buClr>
              <a:buSzPct val="100000"/>
              <a:buAutoNum type="arabicPeriod"/>
            </a:pPr>
            <a:r>
              <a:rPr lang="en" sz="3005" dirty="0">
                <a:solidFill>
                  <a:srgbClr val="000000"/>
                </a:solidFill>
              </a:rPr>
              <a:t>Find a place to get swabbed for COVID-19</a:t>
            </a:r>
            <a:endParaRPr sz="3005" dirty="0">
              <a:solidFill>
                <a:srgbClr val="000000"/>
              </a:solidFill>
            </a:endParaRPr>
          </a:p>
          <a:p>
            <a:pPr marL="457200" lvl="0" indent="-362203" algn="l" rtl="0">
              <a:spcBef>
                <a:spcPts val="0"/>
              </a:spcBef>
              <a:spcAft>
                <a:spcPts val="0"/>
              </a:spcAft>
              <a:buClr>
                <a:srgbClr val="000000"/>
              </a:buClr>
              <a:buSzPct val="100000"/>
              <a:buAutoNum type="arabicPeriod"/>
            </a:pPr>
            <a:r>
              <a:rPr lang="en" sz="3005" dirty="0">
                <a:solidFill>
                  <a:srgbClr val="000000"/>
                </a:solidFill>
              </a:rPr>
              <a:t>Look up regulations about COVID-19 in the area</a:t>
            </a:r>
            <a:endParaRPr sz="3005" dirty="0">
              <a:solidFill>
                <a:srgbClr val="000000"/>
              </a:solidFill>
            </a:endParaRPr>
          </a:p>
          <a:p>
            <a:pPr marL="457200" lvl="0" indent="-362203" algn="l" rtl="0">
              <a:spcBef>
                <a:spcPts val="0"/>
              </a:spcBef>
              <a:spcAft>
                <a:spcPts val="0"/>
              </a:spcAft>
              <a:buClr>
                <a:srgbClr val="000000"/>
              </a:buClr>
              <a:buSzPct val="100000"/>
              <a:buAutoNum type="arabicPeriod"/>
            </a:pPr>
            <a:r>
              <a:rPr lang="en" sz="3005" dirty="0">
                <a:solidFill>
                  <a:srgbClr val="000000"/>
                </a:solidFill>
              </a:rPr>
              <a:t>Find support for people with a disability in COVID-19</a:t>
            </a:r>
            <a:endParaRPr sz="3005" dirty="0">
              <a:solidFill>
                <a:srgbClr val="000000"/>
              </a:solidFill>
            </a:endParaRPr>
          </a:p>
          <a:p>
            <a:pPr marL="0" lvl="0" indent="0" algn="l" rtl="0">
              <a:spcBef>
                <a:spcPts val="1200"/>
              </a:spcBef>
              <a:spcAft>
                <a:spcPts val="0"/>
              </a:spcAft>
              <a:buNone/>
            </a:pPr>
            <a:r>
              <a:rPr lang="en" sz="2560" dirty="0">
                <a:solidFill>
                  <a:srgbClr val="000000"/>
                </a:solidFill>
              </a:rPr>
              <a:t>Participants then filled out a System Usability Scale (SUS) questionnaire for both sites</a:t>
            </a:r>
            <a:endParaRPr sz="2560" dirty="0">
              <a:solidFill>
                <a:srgbClr val="000000"/>
              </a:solidFill>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914400" lvl="0" indent="0" algn="l" rtl="0">
              <a:spcBef>
                <a:spcPts val="1200"/>
              </a:spcBef>
              <a:spcAft>
                <a:spcPts val="12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Quantitative Analysis</a:t>
            </a:r>
            <a:endParaRPr/>
          </a:p>
        </p:txBody>
      </p:sp>
      <p:sp>
        <p:nvSpPr>
          <p:cNvPr id="160" name="Google Shape;160;p28"/>
          <p:cNvSpPr txBox="1">
            <a:spLocks noGrp="1"/>
          </p:cNvSpPr>
          <p:nvPr>
            <p:ph type="body" idx="1"/>
          </p:nvPr>
        </p:nvSpPr>
        <p:spPr>
          <a:xfrm>
            <a:off x="2187500" y="1372975"/>
            <a:ext cx="4498800" cy="505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b="1">
                <a:solidFill>
                  <a:srgbClr val="333333"/>
                </a:solidFill>
              </a:rPr>
              <a:t>Mean time to complete tasks (minutes)</a:t>
            </a:r>
            <a:endParaRPr b="1">
              <a:solidFill>
                <a:srgbClr val="333333"/>
              </a:solidFill>
            </a:endParaRPr>
          </a:p>
        </p:txBody>
      </p:sp>
      <p:graphicFrame>
        <p:nvGraphicFramePr>
          <p:cNvPr id="161" name="Google Shape;161;p28"/>
          <p:cNvGraphicFramePr/>
          <p:nvPr/>
        </p:nvGraphicFramePr>
        <p:xfrm>
          <a:off x="817400" y="1878763"/>
          <a:ext cx="7239000" cy="1188630"/>
        </p:xfrm>
        <a:graphic>
          <a:graphicData uri="http://schemas.openxmlformats.org/drawingml/2006/table">
            <a:tbl>
              <a:tblPr>
                <a:noFill/>
                <a:tableStyleId>{84AFF589-0FC5-4CC8-927A-1F115CF36F76}</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b="1"/>
                        <a:t>Website Type</a:t>
                      </a:r>
                      <a:endParaRPr b="1"/>
                    </a:p>
                  </a:txBody>
                  <a:tcPr marL="91425" marR="91425" marT="91425" marB="91425"/>
                </a:tc>
                <a:tc>
                  <a:txBody>
                    <a:bodyPr/>
                    <a:lstStyle/>
                    <a:p>
                      <a:pPr marL="0" lvl="0" indent="0" algn="ctr" rtl="0">
                        <a:spcBef>
                          <a:spcPts val="0"/>
                        </a:spcBef>
                        <a:spcAft>
                          <a:spcPts val="0"/>
                        </a:spcAft>
                        <a:buNone/>
                      </a:pPr>
                      <a:r>
                        <a:rPr lang="en" b="1"/>
                        <a:t>Task 1 (M)</a:t>
                      </a:r>
                      <a:endParaRPr b="1"/>
                    </a:p>
                  </a:txBody>
                  <a:tcPr marL="91425" marR="91425" marT="91425" marB="91425"/>
                </a:tc>
                <a:tc>
                  <a:txBody>
                    <a:bodyPr/>
                    <a:lstStyle/>
                    <a:p>
                      <a:pPr marL="0" lvl="0" indent="0" algn="ctr" rtl="0">
                        <a:spcBef>
                          <a:spcPts val="0"/>
                        </a:spcBef>
                        <a:spcAft>
                          <a:spcPts val="0"/>
                        </a:spcAft>
                        <a:buNone/>
                      </a:pPr>
                      <a:r>
                        <a:rPr lang="en" b="1"/>
                        <a:t>Task 2 (M)</a:t>
                      </a:r>
                      <a:endParaRPr b="1"/>
                    </a:p>
                  </a:txBody>
                  <a:tcPr marL="91425" marR="91425" marT="91425" marB="91425"/>
                </a:tc>
                <a:tc>
                  <a:txBody>
                    <a:bodyPr/>
                    <a:lstStyle/>
                    <a:p>
                      <a:pPr marL="0" lvl="0" indent="0" algn="ctr" rtl="0">
                        <a:spcBef>
                          <a:spcPts val="0"/>
                        </a:spcBef>
                        <a:spcAft>
                          <a:spcPts val="0"/>
                        </a:spcAft>
                        <a:buNone/>
                      </a:pPr>
                      <a:r>
                        <a:rPr lang="en" b="1"/>
                        <a:t>Task 3 (M)</a:t>
                      </a:r>
                      <a:endParaRPr b="1"/>
                    </a:p>
                  </a:txBody>
                  <a:tcPr marL="91425" marR="91425" marT="91425" marB="91425"/>
                </a:tc>
                <a:tc>
                  <a:txBody>
                    <a:bodyPr/>
                    <a:lstStyle/>
                    <a:p>
                      <a:pPr marL="0" lvl="0" indent="0" algn="ctr" rtl="0">
                        <a:spcBef>
                          <a:spcPts val="0"/>
                        </a:spcBef>
                        <a:spcAft>
                          <a:spcPts val="0"/>
                        </a:spcAft>
                        <a:buNone/>
                      </a:pPr>
                      <a:r>
                        <a:rPr lang="en" b="1"/>
                        <a:t>TOTAL (M)</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Accessible (A)</a:t>
                      </a:r>
                      <a:endParaRPr/>
                    </a:p>
                  </a:txBody>
                  <a:tcPr marL="91425" marR="91425" marT="91425" marB="91425"/>
                </a:tc>
                <a:tc>
                  <a:txBody>
                    <a:bodyPr/>
                    <a:lstStyle/>
                    <a:p>
                      <a:pPr marL="0" lvl="0" indent="0" algn="ctr" rtl="0">
                        <a:spcBef>
                          <a:spcPts val="0"/>
                        </a:spcBef>
                        <a:spcAft>
                          <a:spcPts val="0"/>
                        </a:spcAft>
                        <a:buNone/>
                      </a:pPr>
                      <a:r>
                        <a:rPr lang="en"/>
                        <a:t>00:38</a:t>
                      </a:r>
                      <a:endParaRPr/>
                    </a:p>
                  </a:txBody>
                  <a:tcPr marL="91425" marR="91425" marT="91425" marB="91425"/>
                </a:tc>
                <a:tc>
                  <a:txBody>
                    <a:bodyPr/>
                    <a:lstStyle/>
                    <a:p>
                      <a:pPr marL="0" lvl="0" indent="0" algn="ctr" rtl="0">
                        <a:spcBef>
                          <a:spcPts val="0"/>
                        </a:spcBef>
                        <a:spcAft>
                          <a:spcPts val="0"/>
                        </a:spcAft>
                        <a:buNone/>
                      </a:pPr>
                      <a:r>
                        <a:rPr lang="en"/>
                        <a:t>00:44</a:t>
                      </a:r>
                      <a:endParaRPr/>
                    </a:p>
                  </a:txBody>
                  <a:tcPr marL="91425" marR="91425" marT="91425" marB="91425"/>
                </a:tc>
                <a:tc>
                  <a:txBody>
                    <a:bodyPr/>
                    <a:lstStyle/>
                    <a:p>
                      <a:pPr marL="0" lvl="0" indent="0" algn="ctr" rtl="0">
                        <a:spcBef>
                          <a:spcPts val="0"/>
                        </a:spcBef>
                        <a:spcAft>
                          <a:spcPts val="0"/>
                        </a:spcAft>
                        <a:buNone/>
                      </a:pPr>
                      <a:r>
                        <a:rPr lang="en"/>
                        <a:t>00:43</a:t>
                      </a:r>
                      <a:endParaRPr/>
                    </a:p>
                  </a:txBody>
                  <a:tcPr marL="91425" marR="91425" marT="91425" marB="91425"/>
                </a:tc>
                <a:tc>
                  <a:txBody>
                    <a:bodyPr/>
                    <a:lstStyle/>
                    <a:p>
                      <a:pPr marL="0" lvl="0" indent="0" algn="ctr" rtl="0">
                        <a:spcBef>
                          <a:spcPts val="0"/>
                        </a:spcBef>
                        <a:spcAft>
                          <a:spcPts val="0"/>
                        </a:spcAft>
                        <a:buNone/>
                      </a:pPr>
                      <a:r>
                        <a:rPr lang="en"/>
                        <a:t>2:06</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Inaccessible (B)</a:t>
                      </a:r>
                      <a:endParaRPr/>
                    </a:p>
                  </a:txBody>
                  <a:tcPr marL="91425" marR="91425" marT="91425" marB="91425"/>
                </a:tc>
                <a:tc>
                  <a:txBody>
                    <a:bodyPr/>
                    <a:lstStyle/>
                    <a:p>
                      <a:pPr marL="0" lvl="0" indent="0" algn="ctr" rtl="0">
                        <a:spcBef>
                          <a:spcPts val="0"/>
                        </a:spcBef>
                        <a:spcAft>
                          <a:spcPts val="0"/>
                        </a:spcAft>
                        <a:buNone/>
                      </a:pPr>
                      <a:r>
                        <a:rPr lang="en"/>
                        <a:t>4:36</a:t>
                      </a:r>
                      <a:endParaRPr/>
                    </a:p>
                  </a:txBody>
                  <a:tcPr marL="91425" marR="91425" marT="91425" marB="91425"/>
                </a:tc>
                <a:tc>
                  <a:txBody>
                    <a:bodyPr/>
                    <a:lstStyle/>
                    <a:p>
                      <a:pPr marL="0" lvl="0" indent="0" algn="ctr" rtl="0">
                        <a:spcBef>
                          <a:spcPts val="0"/>
                        </a:spcBef>
                        <a:spcAft>
                          <a:spcPts val="0"/>
                        </a:spcAft>
                        <a:buNone/>
                      </a:pPr>
                      <a:r>
                        <a:rPr lang="en"/>
                        <a:t>1:34</a:t>
                      </a:r>
                      <a:endParaRPr/>
                    </a:p>
                  </a:txBody>
                  <a:tcPr marL="91425" marR="91425" marT="91425" marB="91425"/>
                </a:tc>
                <a:tc>
                  <a:txBody>
                    <a:bodyPr/>
                    <a:lstStyle/>
                    <a:p>
                      <a:pPr marL="0" lvl="0" indent="0" algn="ctr" rtl="0">
                        <a:spcBef>
                          <a:spcPts val="0"/>
                        </a:spcBef>
                        <a:spcAft>
                          <a:spcPts val="0"/>
                        </a:spcAft>
                        <a:buNone/>
                      </a:pPr>
                      <a:r>
                        <a:rPr lang="en"/>
                        <a:t>2:07</a:t>
                      </a:r>
                      <a:endParaRPr/>
                    </a:p>
                  </a:txBody>
                  <a:tcPr marL="91425" marR="91425" marT="91425" marB="91425"/>
                </a:tc>
                <a:tc>
                  <a:txBody>
                    <a:bodyPr/>
                    <a:lstStyle/>
                    <a:p>
                      <a:pPr marL="0" lvl="0" indent="0" algn="ctr" rtl="0">
                        <a:spcBef>
                          <a:spcPts val="0"/>
                        </a:spcBef>
                        <a:spcAft>
                          <a:spcPts val="0"/>
                        </a:spcAft>
                        <a:buNone/>
                      </a:pPr>
                      <a:r>
                        <a:rPr lang="en" dirty="0"/>
                        <a:t>8:17</a:t>
                      </a:r>
                      <a:endParaRPr dirty="0"/>
                    </a:p>
                  </a:txBody>
                  <a:tcPr marL="91425" marR="91425" marT="91425" marB="91425"/>
                </a:tc>
                <a:extLst>
                  <a:ext uri="{0D108BD9-81ED-4DB2-BD59-A6C34878D82A}">
                    <a16:rowId xmlns:a16="http://schemas.microsoft.com/office/drawing/2014/main" val="10002"/>
                  </a:ext>
                </a:extLst>
              </a:tr>
            </a:tbl>
          </a:graphicData>
        </a:graphic>
      </p:graphicFrame>
      <p:sp>
        <p:nvSpPr>
          <p:cNvPr id="162" name="Google Shape;162;p28"/>
          <p:cNvSpPr txBox="1"/>
          <p:nvPr/>
        </p:nvSpPr>
        <p:spPr>
          <a:xfrm>
            <a:off x="817400" y="3194625"/>
            <a:ext cx="7705800" cy="1477297"/>
          </a:xfrm>
          <a:prstGeom prst="rect">
            <a:avLst/>
          </a:prstGeom>
          <a:noFill/>
          <a:ln>
            <a:noFill/>
          </a:ln>
        </p:spPr>
        <p:txBody>
          <a:bodyPr spcFirstLastPara="1" wrap="square" lIns="91425" tIns="91425" rIns="91425" bIns="91425" anchor="t" anchorCtr="0">
            <a:spAutoFit/>
          </a:bodyPr>
          <a:lstStyle/>
          <a:p>
            <a:pPr lvl="0"/>
            <a:r>
              <a:rPr lang="en-US" dirty="0"/>
              <a:t>Although the t-test reveals that there was no significant difference between time differences in task completion rates due to the small sample size, there is a 6 minute mean difference between the accessible and inaccessible website. </a:t>
            </a:r>
            <a:endParaRPr lang="en" i="1" dirty="0">
              <a:latin typeface="Source Sans Pro"/>
              <a:ea typeface="Source Sans Pro"/>
              <a:cs typeface="Source Sans Pro"/>
              <a:sym typeface="Source Sans Pro"/>
            </a:endParaRPr>
          </a:p>
          <a:p>
            <a:pPr marL="0" lvl="0" indent="0" algn="l" rtl="0">
              <a:spcBef>
                <a:spcPts val="0"/>
              </a:spcBef>
              <a:spcAft>
                <a:spcPts val="0"/>
              </a:spcAft>
              <a:buNone/>
            </a:pPr>
            <a:r>
              <a:rPr lang="en" i="1" dirty="0">
                <a:latin typeface="Source Sans Pro"/>
                <a:ea typeface="Source Sans Pro"/>
                <a:cs typeface="Source Sans Pro"/>
                <a:sym typeface="Source Sans Pro"/>
              </a:rPr>
              <a:t>A paired t-test revealed that these results are not statistically significant at the .05 level.</a:t>
            </a:r>
          </a:p>
          <a:p>
            <a:pPr marL="0" lvl="0" indent="0" algn="l" rtl="0">
              <a:spcBef>
                <a:spcPts val="0"/>
              </a:spcBef>
              <a:spcAft>
                <a:spcPts val="0"/>
              </a:spcAft>
              <a:buNone/>
            </a:pPr>
            <a:endParaRPr lang="en" i="1" dirty="0">
              <a:latin typeface="Source Sans Pro"/>
              <a:ea typeface="Source Sans Pro"/>
              <a:cs typeface="Source Sans Pro"/>
              <a:sym typeface="Source Sans Pro"/>
            </a:endParaRPr>
          </a:p>
          <a:p>
            <a:pPr marL="0" lvl="0" indent="0" algn="l" rtl="0">
              <a:spcBef>
                <a:spcPts val="0"/>
              </a:spcBef>
              <a:spcAft>
                <a:spcPts val="0"/>
              </a:spcAft>
              <a:buNone/>
            </a:pPr>
            <a:r>
              <a:rPr lang="en" i="1" dirty="0">
                <a:latin typeface="Source Sans Pro"/>
                <a:ea typeface="Source Sans Pro"/>
                <a:cs typeface="Source Sans Pro"/>
                <a:sym typeface="Source Sans Pro"/>
              </a:rPr>
              <a:t>FIND T-TEST DATA</a:t>
            </a:r>
            <a:endParaRPr i="1" dirty="0">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Task Completion Rates</a:t>
            </a:r>
            <a:endParaRPr/>
          </a:p>
        </p:txBody>
      </p:sp>
      <p:sp>
        <p:nvSpPr>
          <p:cNvPr id="168" name="Google Shape;168;p29"/>
          <p:cNvSpPr txBox="1"/>
          <p:nvPr/>
        </p:nvSpPr>
        <p:spPr>
          <a:xfrm>
            <a:off x="311700" y="1233475"/>
            <a:ext cx="76317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Source Sans Pro"/>
              <a:buChar char="●"/>
            </a:pPr>
            <a:r>
              <a:rPr lang="en" sz="1800">
                <a:latin typeface="Source Sans Pro"/>
                <a:ea typeface="Source Sans Pro"/>
                <a:cs typeface="Source Sans Pro"/>
                <a:sym typeface="Source Sans Pro"/>
              </a:rPr>
              <a:t>All participants completed all three tasks in the accessible website condition</a:t>
            </a:r>
            <a:endParaRPr sz="1800">
              <a:latin typeface="Source Sans Pro"/>
              <a:ea typeface="Source Sans Pro"/>
              <a:cs typeface="Source Sans Pro"/>
              <a:sym typeface="Source Sans Pro"/>
            </a:endParaRPr>
          </a:p>
          <a:p>
            <a:pPr marL="457200" lvl="0" indent="-342900" algn="l" rtl="0">
              <a:spcBef>
                <a:spcPts val="0"/>
              </a:spcBef>
              <a:spcAft>
                <a:spcPts val="0"/>
              </a:spcAft>
              <a:buSzPts val="1800"/>
              <a:buFont typeface="Source Sans Pro"/>
              <a:buChar char="●"/>
            </a:pPr>
            <a:r>
              <a:rPr lang="en" sz="1800">
                <a:latin typeface="Source Sans Pro"/>
                <a:ea typeface="Source Sans Pro"/>
                <a:cs typeface="Source Sans Pro"/>
                <a:sym typeface="Source Sans Pro"/>
              </a:rPr>
              <a:t>2/3 participants did not complete at least one task in the inaccessible condition</a:t>
            </a:r>
            <a:endParaRPr sz="1800">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Usability Scale</a:t>
            </a:r>
            <a:endParaRPr/>
          </a:p>
        </p:txBody>
      </p:sp>
      <p:sp>
        <p:nvSpPr>
          <p:cNvPr id="174" name="Google Shape;174;p30"/>
          <p:cNvSpPr txBox="1">
            <a:spLocks noGrp="1"/>
          </p:cNvSpPr>
          <p:nvPr>
            <p:ph type="body" idx="1"/>
          </p:nvPr>
        </p:nvSpPr>
        <p:spPr>
          <a:xfrm>
            <a:off x="311700" y="1152475"/>
            <a:ext cx="3135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50" b="1" dirty="0">
                <a:solidFill>
                  <a:srgbClr val="000000"/>
                </a:solidFill>
              </a:rPr>
              <a:t>Industry Average = 68</a:t>
            </a:r>
          </a:p>
          <a:p>
            <a:pPr marL="0" lvl="0" indent="0" algn="l" rtl="0">
              <a:spcBef>
                <a:spcPts val="0"/>
              </a:spcBef>
              <a:spcAft>
                <a:spcPts val="1200"/>
              </a:spcAft>
              <a:buNone/>
            </a:pPr>
            <a:endParaRPr lang="en" sz="1850" b="1" dirty="0">
              <a:solidFill>
                <a:srgbClr val="000000"/>
              </a:solidFill>
            </a:endParaRPr>
          </a:p>
          <a:p>
            <a:pPr marL="0" lvl="0" indent="0" algn="l" rtl="0">
              <a:spcBef>
                <a:spcPts val="0"/>
              </a:spcBef>
              <a:spcAft>
                <a:spcPts val="1200"/>
              </a:spcAft>
              <a:buNone/>
            </a:pPr>
            <a:r>
              <a:rPr lang="en" sz="1850" b="1" dirty="0">
                <a:solidFill>
                  <a:srgbClr val="000000"/>
                </a:solidFill>
              </a:rPr>
              <a:t>COPY website</a:t>
            </a:r>
            <a:endParaRPr sz="1850" dirty="0"/>
          </a:p>
        </p:txBody>
      </p:sp>
      <p:pic>
        <p:nvPicPr>
          <p:cNvPr id="175" name="Google Shape;175;p30" title="Chart"/>
          <p:cNvPicPr preferRelativeResize="0"/>
          <p:nvPr/>
        </p:nvPicPr>
        <p:blipFill>
          <a:blip r:embed="rId3">
            <a:alphaModFix/>
          </a:blip>
          <a:stretch>
            <a:fillRect/>
          </a:stretch>
        </p:blipFill>
        <p:spPr>
          <a:xfrm>
            <a:off x="3080325" y="1152475"/>
            <a:ext cx="5915574" cy="3657800"/>
          </a:xfrm>
          <a:prstGeom prst="rect">
            <a:avLst/>
          </a:prstGeom>
          <a:noFill/>
          <a:ln>
            <a:noFill/>
          </a:ln>
          <a:effectLst>
            <a:outerShdw blurRad="57150" dist="19050" dir="5400000" algn="bl" rotWithShape="0">
              <a:srgbClr val="000000">
                <a:alpha val="50000"/>
              </a:srgbClr>
            </a:outerShdw>
          </a:effectLst>
        </p:spPr>
      </p:pic>
      <p:cxnSp>
        <p:nvCxnSpPr>
          <p:cNvPr id="176" name="Google Shape;176;p30"/>
          <p:cNvCxnSpPr/>
          <p:nvPr/>
        </p:nvCxnSpPr>
        <p:spPr>
          <a:xfrm>
            <a:off x="4490350" y="2789475"/>
            <a:ext cx="32658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Qualitative Analysis</a:t>
            </a:r>
            <a:endParaRPr/>
          </a:p>
        </p:txBody>
      </p:sp>
      <p:pic>
        <p:nvPicPr>
          <p:cNvPr id="182" name="Google Shape;182;p31"/>
          <p:cNvPicPr preferRelativeResize="0"/>
          <p:nvPr/>
        </p:nvPicPr>
        <p:blipFill>
          <a:blip r:embed="rId3">
            <a:alphaModFix/>
          </a:blip>
          <a:stretch>
            <a:fillRect/>
          </a:stretch>
        </p:blipFill>
        <p:spPr>
          <a:xfrm>
            <a:off x="340125" y="1783400"/>
            <a:ext cx="8463748" cy="1576688"/>
          </a:xfrm>
          <a:prstGeom prst="rect">
            <a:avLst/>
          </a:prstGeom>
          <a:noFill/>
          <a:ln>
            <a:noFill/>
          </a:ln>
        </p:spPr>
      </p:pic>
      <p:sp>
        <p:nvSpPr>
          <p:cNvPr id="2" name="TextBox 1">
            <a:extLst>
              <a:ext uri="{FF2B5EF4-FFF2-40B4-BE49-F238E27FC236}">
                <a16:creationId xmlns:a16="http://schemas.microsoft.com/office/drawing/2014/main" id="{8423AC21-F18D-452A-A58B-C459AF2EE17D}"/>
              </a:ext>
            </a:extLst>
          </p:cNvPr>
          <p:cNvSpPr txBox="1"/>
          <p:nvPr/>
        </p:nvSpPr>
        <p:spPr>
          <a:xfrm>
            <a:off x="311700" y="1018057"/>
            <a:ext cx="4314001" cy="307777"/>
          </a:xfrm>
          <a:prstGeom prst="rect">
            <a:avLst/>
          </a:prstGeom>
          <a:noFill/>
        </p:spPr>
        <p:txBody>
          <a:bodyPr wrap="none" rtlCol="0">
            <a:spAutoFit/>
          </a:bodyPr>
          <a:lstStyle/>
          <a:p>
            <a:r>
              <a:rPr lang="en-US" dirty="0"/>
              <a:t>What participants said of most when thinking aloud?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41407" y="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endParaRPr sz="2200" dirty="0">
              <a:solidFill>
                <a:schemeClr val="dk2"/>
              </a:solidFill>
            </a:endParaRPr>
          </a:p>
        </p:txBody>
      </p:sp>
      <p:pic>
        <p:nvPicPr>
          <p:cNvPr id="2" name="Picture 1">
            <a:extLst>
              <a:ext uri="{FF2B5EF4-FFF2-40B4-BE49-F238E27FC236}">
                <a16:creationId xmlns:a16="http://schemas.microsoft.com/office/drawing/2014/main" id="{C483C927-9E5A-416C-B661-91C62834612E}"/>
              </a:ext>
            </a:extLst>
          </p:cNvPr>
          <p:cNvPicPr>
            <a:picLocks noChangeAspect="1"/>
          </p:cNvPicPr>
          <p:nvPr/>
        </p:nvPicPr>
        <p:blipFill>
          <a:blip r:embed="rId3"/>
          <a:stretch>
            <a:fillRect/>
          </a:stretch>
        </p:blipFill>
        <p:spPr>
          <a:xfrm>
            <a:off x="0" y="775006"/>
            <a:ext cx="9144000" cy="43338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Qualitative Analysis: Reading Behavior</a:t>
            </a:r>
            <a:endParaRPr/>
          </a:p>
        </p:txBody>
      </p:sp>
      <p:pic>
        <p:nvPicPr>
          <p:cNvPr id="188" name="Google Shape;188;p32" title="Participant_1_A_scotoma_behavior_read.mp4">
            <a:hlinkClick r:id="rId3"/>
          </p:cNvPr>
          <p:cNvPicPr preferRelativeResize="0"/>
          <p:nvPr/>
        </p:nvPicPr>
        <p:blipFill>
          <a:blip r:embed="rId4">
            <a:alphaModFix/>
          </a:blip>
          <a:stretch>
            <a:fillRect/>
          </a:stretch>
        </p:blipFill>
        <p:spPr>
          <a:xfrm>
            <a:off x="311713" y="1441894"/>
            <a:ext cx="4086475" cy="3064856"/>
          </a:xfrm>
          <a:prstGeom prst="rect">
            <a:avLst/>
          </a:prstGeom>
          <a:noFill/>
          <a:ln>
            <a:noFill/>
          </a:ln>
        </p:spPr>
      </p:pic>
      <p:pic>
        <p:nvPicPr>
          <p:cNvPr id="189" name="Google Shape;189;p32" title="Participant_1_B_scotoma_reading.mp4">
            <a:hlinkClick r:id="rId5"/>
          </p:cNvPr>
          <p:cNvPicPr preferRelativeResize="0"/>
          <p:nvPr/>
        </p:nvPicPr>
        <p:blipFill>
          <a:blip r:embed="rId4">
            <a:alphaModFix/>
          </a:blip>
          <a:stretch>
            <a:fillRect/>
          </a:stretch>
        </p:blipFill>
        <p:spPr>
          <a:xfrm>
            <a:off x="4745825" y="1383825"/>
            <a:ext cx="4086475" cy="3064850"/>
          </a:xfrm>
          <a:prstGeom prst="rect">
            <a:avLst/>
          </a:prstGeom>
          <a:noFill/>
          <a:ln>
            <a:noFill/>
          </a:ln>
        </p:spPr>
      </p:pic>
      <p:sp>
        <p:nvSpPr>
          <p:cNvPr id="190" name="Google Shape;190;p32"/>
          <p:cNvSpPr txBox="1"/>
          <p:nvPr/>
        </p:nvSpPr>
        <p:spPr>
          <a:xfrm>
            <a:off x="377200" y="1068425"/>
            <a:ext cx="3955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Source Sans Pro"/>
                <a:ea typeface="Source Sans Pro"/>
                <a:cs typeface="Source Sans Pro"/>
                <a:sym typeface="Source Sans Pro"/>
              </a:rPr>
              <a:t>Accessible Site</a:t>
            </a:r>
            <a:endParaRPr sz="1800" b="1">
              <a:latin typeface="Source Sans Pro"/>
              <a:ea typeface="Source Sans Pro"/>
              <a:cs typeface="Source Sans Pro"/>
              <a:sym typeface="Source Sans Pro"/>
            </a:endParaRPr>
          </a:p>
        </p:txBody>
      </p:sp>
      <p:sp>
        <p:nvSpPr>
          <p:cNvPr id="191" name="Google Shape;191;p32"/>
          <p:cNvSpPr txBox="1"/>
          <p:nvPr/>
        </p:nvSpPr>
        <p:spPr>
          <a:xfrm>
            <a:off x="4811313" y="983625"/>
            <a:ext cx="3955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Source Sans Pro"/>
                <a:ea typeface="Source Sans Pro"/>
                <a:cs typeface="Source Sans Pro"/>
                <a:sym typeface="Source Sans Pro"/>
              </a:rPr>
              <a:t>Inaccessible Site</a:t>
            </a:r>
            <a:endParaRPr sz="1800" b="1">
              <a:latin typeface="Source Sans Pro"/>
              <a:ea typeface="Source Sans Pro"/>
              <a:cs typeface="Source Sans Pro"/>
              <a:sym typeface="Source Sans Pro"/>
            </a:endParaRPr>
          </a:p>
        </p:txBody>
      </p:sp>
      <p:sp>
        <p:nvSpPr>
          <p:cNvPr id="192" name="Google Shape;192;p32"/>
          <p:cNvSpPr txBox="1"/>
          <p:nvPr/>
        </p:nvSpPr>
        <p:spPr>
          <a:xfrm>
            <a:off x="947063" y="4506750"/>
            <a:ext cx="2815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“Pretty easy”</a:t>
            </a:r>
            <a:endParaRPr>
              <a:latin typeface="Source Sans Pro"/>
              <a:ea typeface="Source Sans Pro"/>
              <a:cs typeface="Source Sans Pro"/>
              <a:sym typeface="Source Sans Pro"/>
            </a:endParaRPr>
          </a:p>
          <a:p>
            <a:pPr marL="0" lvl="0" indent="0" algn="l" rtl="0">
              <a:spcBef>
                <a:spcPts val="0"/>
              </a:spcBef>
              <a:spcAft>
                <a:spcPts val="0"/>
              </a:spcAft>
              <a:buNone/>
            </a:pPr>
            <a:r>
              <a:rPr lang="en">
                <a:latin typeface="Source Sans Pro"/>
                <a:ea typeface="Source Sans Pro"/>
                <a:cs typeface="Source Sans Pro"/>
                <a:sym typeface="Source Sans Pro"/>
              </a:rPr>
              <a:t>“Clearer”</a:t>
            </a:r>
            <a:endParaRPr>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93" name="Google Shape;193;p32"/>
          <p:cNvSpPr txBox="1"/>
          <p:nvPr/>
        </p:nvSpPr>
        <p:spPr>
          <a:xfrm>
            <a:off x="4811325" y="4448675"/>
            <a:ext cx="40209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Source Sans Pro"/>
                <a:ea typeface="Source Sans Pro"/>
                <a:cs typeface="Source Sans Pro"/>
                <a:sym typeface="Source Sans Pro"/>
              </a:rPr>
              <a:t>“ I’m using the shadow to see.”</a:t>
            </a:r>
            <a:endParaRPr sz="1100">
              <a:latin typeface="Source Sans Pro"/>
              <a:ea typeface="Source Sans Pro"/>
              <a:cs typeface="Source Sans Pro"/>
              <a:sym typeface="Source Sans Pro"/>
            </a:endParaRPr>
          </a:p>
          <a:p>
            <a:pPr marL="0" lvl="0" indent="0" algn="l" rtl="0">
              <a:spcBef>
                <a:spcPts val="0"/>
              </a:spcBef>
              <a:spcAft>
                <a:spcPts val="0"/>
              </a:spcAft>
              <a:buNone/>
            </a:pPr>
            <a:r>
              <a:rPr lang="en" sz="1000">
                <a:latin typeface="Source Sans Pro"/>
                <a:ea typeface="Source Sans Pro"/>
                <a:cs typeface="Source Sans Pro"/>
                <a:sym typeface="Source Sans Pro"/>
              </a:rPr>
              <a:t>I’m not sure what this is so I would definitely need the magnification for this part. Which really doesn’t help considering that it’s still really small”.</a:t>
            </a:r>
            <a:endParaRPr sz="1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3F0F-ABC6-4827-8810-AD2F3AD6DA39}"/>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5CD4FDAC-70CE-4EB1-B5ED-A79CCE8702A6}"/>
              </a:ext>
            </a:extLst>
          </p:cNvPr>
          <p:cNvSpPr>
            <a:spLocks noGrp="1"/>
          </p:cNvSpPr>
          <p:nvPr>
            <p:ph type="body" idx="1"/>
          </p:nvPr>
        </p:nvSpPr>
        <p:spPr/>
        <p:txBody>
          <a:bodyPr/>
          <a:lstStyle/>
          <a:p>
            <a:r>
              <a:rPr lang="en-US" dirty="0"/>
              <a:t>Under each video:</a:t>
            </a:r>
          </a:p>
          <a:p>
            <a:r>
              <a:rPr lang="en-US" dirty="0"/>
              <a:t>Quotes</a:t>
            </a:r>
          </a:p>
          <a:p>
            <a:r>
              <a:rPr lang="en-US" dirty="0"/>
              <a:t>Behavior &amp; analysis</a:t>
            </a:r>
          </a:p>
        </p:txBody>
      </p:sp>
    </p:spTree>
    <p:extLst>
      <p:ext uri="{BB962C8B-B14F-4D97-AF65-F5344CB8AC3E}">
        <p14:creationId xmlns:p14="http://schemas.microsoft.com/office/powerpoint/2010/main" val="133050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Qualitative Analysis: Dropdown Behavior</a:t>
            </a:r>
            <a:endParaRPr/>
          </a:p>
        </p:txBody>
      </p:sp>
      <p:sp>
        <p:nvSpPr>
          <p:cNvPr id="199" name="Google Shape;199;p33"/>
          <p:cNvSpPr txBox="1"/>
          <p:nvPr/>
        </p:nvSpPr>
        <p:spPr>
          <a:xfrm>
            <a:off x="152400" y="932750"/>
            <a:ext cx="3955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Source Sans Pro"/>
                <a:ea typeface="Source Sans Pro"/>
                <a:cs typeface="Source Sans Pro"/>
                <a:sym typeface="Source Sans Pro"/>
              </a:rPr>
              <a:t>Accessible Site</a:t>
            </a:r>
            <a:endParaRPr sz="1800" b="1">
              <a:latin typeface="Source Sans Pro"/>
              <a:ea typeface="Source Sans Pro"/>
              <a:cs typeface="Source Sans Pro"/>
              <a:sym typeface="Source Sans Pro"/>
            </a:endParaRPr>
          </a:p>
        </p:txBody>
      </p:sp>
      <p:sp>
        <p:nvSpPr>
          <p:cNvPr id="200" name="Google Shape;200;p33"/>
          <p:cNvSpPr txBox="1"/>
          <p:nvPr/>
        </p:nvSpPr>
        <p:spPr>
          <a:xfrm>
            <a:off x="4605088" y="932750"/>
            <a:ext cx="3955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Source Sans Pro"/>
                <a:ea typeface="Source Sans Pro"/>
                <a:cs typeface="Source Sans Pro"/>
                <a:sym typeface="Source Sans Pro"/>
              </a:rPr>
              <a:t>Inaccessible Site</a:t>
            </a:r>
            <a:endParaRPr sz="1800" b="1">
              <a:latin typeface="Source Sans Pro"/>
              <a:ea typeface="Source Sans Pro"/>
              <a:cs typeface="Source Sans Pro"/>
              <a:sym typeface="Source Sans Pro"/>
            </a:endParaRPr>
          </a:p>
        </p:txBody>
      </p:sp>
      <p:pic>
        <p:nvPicPr>
          <p:cNvPr id="201" name="Google Shape;201;p33" title="Participant_1_A_dropdown.mp4">
            <a:hlinkClick r:id="rId3"/>
          </p:cNvPr>
          <p:cNvPicPr preferRelativeResize="0"/>
          <p:nvPr/>
        </p:nvPicPr>
        <p:blipFill>
          <a:blip r:embed="rId4">
            <a:alphaModFix/>
          </a:blip>
          <a:stretch>
            <a:fillRect/>
          </a:stretch>
        </p:blipFill>
        <p:spPr>
          <a:xfrm>
            <a:off x="152400" y="1365975"/>
            <a:ext cx="4206967" cy="3155225"/>
          </a:xfrm>
          <a:prstGeom prst="rect">
            <a:avLst/>
          </a:prstGeom>
          <a:noFill/>
          <a:ln>
            <a:noFill/>
          </a:ln>
        </p:spPr>
      </p:pic>
      <p:pic>
        <p:nvPicPr>
          <p:cNvPr id="202" name="Google Shape;202;p33" title="Participant_1_B_dropdown.mp4">
            <a:hlinkClick r:id="rId5"/>
          </p:cNvPr>
          <p:cNvPicPr preferRelativeResize="0"/>
          <p:nvPr/>
        </p:nvPicPr>
        <p:blipFill>
          <a:blip r:embed="rId4">
            <a:alphaModFix/>
          </a:blip>
          <a:stretch>
            <a:fillRect/>
          </a:stretch>
        </p:blipFill>
        <p:spPr>
          <a:xfrm>
            <a:off x="4435317" y="1332950"/>
            <a:ext cx="4295033" cy="3221275"/>
          </a:xfrm>
          <a:prstGeom prst="rect">
            <a:avLst/>
          </a:prstGeom>
          <a:noFill/>
          <a:ln>
            <a:noFill/>
          </a:ln>
        </p:spPr>
      </p:pic>
      <p:sp>
        <p:nvSpPr>
          <p:cNvPr id="203" name="Google Shape;203;p33"/>
          <p:cNvSpPr txBox="1"/>
          <p:nvPr/>
        </p:nvSpPr>
        <p:spPr>
          <a:xfrm>
            <a:off x="4964488" y="4554225"/>
            <a:ext cx="323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“Dropdown was the same color as the background”</a:t>
            </a:r>
            <a:endParaRPr>
              <a:latin typeface="Source Sans Pro"/>
              <a:ea typeface="Source Sans Pro"/>
              <a:cs typeface="Source Sans Pro"/>
              <a:sym typeface="Source Sans Pro"/>
            </a:endParaRPr>
          </a:p>
        </p:txBody>
      </p:sp>
      <p:sp>
        <p:nvSpPr>
          <p:cNvPr id="204" name="Google Shape;204;p33"/>
          <p:cNvSpPr txBox="1"/>
          <p:nvPr/>
        </p:nvSpPr>
        <p:spPr>
          <a:xfrm>
            <a:off x="511788" y="4521200"/>
            <a:ext cx="323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“Dropdown isn’t flying around everywhere.”</a:t>
            </a:r>
            <a:endParaRPr>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3F0F-ABC6-4827-8810-AD2F3AD6DA39}"/>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5CD4FDAC-70CE-4EB1-B5ED-A79CCE8702A6}"/>
              </a:ext>
            </a:extLst>
          </p:cNvPr>
          <p:cNvSpPr>
            <a:spLocks noGrp="1"/>
          </p:cNvSpPr>
          <p:nvPr>
            <p:ph type="body" idx="1"/>
          </p:nvPr>
        </p:nvSpPr>
        <p:spPr/>
        <p:txBody>
          <a:bodyPr/>
          <a:lstStyle/>
          <a:p>
            <a:r>
              <a:rPr lang="en-US" dirty="0"/>
              <a:t>Under each video:</a:t>
            </a:r>
          </a:p>
          <a:p>
            <a:r>
              <a:rPr lang="en-US" dirty="0"/>
              <a:t>Quotes</a:t>
            </a:r>
          </a:p>
          <a:p>
            <a:r>
              <a:rPr lang="en-US" dirty="0"/>
              <a:t>Behavior &amp; analysis</a:t>
            </a:r>
          </a:p>
        </p:txBody>
      </p:sp>
    </p:spTree>
    <p:extLst>
      <p:ext uri="{BB962C8B-B14F-4D97-AF65-F5344CB8AC3E}">
        <p14:creationId xmlns:p14="http://schemas.microsoft.com/office/powerpoint/2010/main" val="1255494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Qualitative Analysis: Inaccessible Site</a:t>
            </a:r>
            <a:endParaRPr/>
          </a:p>
        </p:txBody>
      </p:sp>
      <p:sp>
        <p:nvSpPr>
          <p:cNvPr id="210" name="Google Shape;21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2"/>
              </a:buClr>
              <a:buSzPts val="1800"/>
              <a:buChar char="●"/>
            </a:pPr>
            <a:r>
              <a:rPr lang="en">
                <a:solidFill>
                  <a:schemeClr val="dk2"/>
                </a:solidFill>
              </a:rPr>
              <a:t>All participants reported difficulty reading </a:t>
            </a:r>
            <a:endParaRPr>
              <a:solidFill>
                <a:schemeClr val="dk2"/>
              </a:solidFill>
            </a:endParaRPr>
          </a:p>
          <a:p>
            <a:pPr marL="914400" lvl="1" indent="-317500" algn="l" rtl="0">
              <a:spcBef>
                <a:spcPts val="0"/>
              </a:spcBef>
              <a:spcAft>
                <a:spcPts val="0"/>
              </a:spcAft>
              <a:buClr>
                <a:schemeClr val="dk2"/>
              </a:buClr>
              <a:buSzPts val="1400"/>
              <a:buChar char="○"/>
            </a:pPr>
            <a:r>
              <a:rPr lang="en">
                <a:solidFill>
                  <a:schemeClr val="dk2"/>
                </a:solidFill>
              </a:rPr>
              <a:t>All developed strategies for reading and navigating </a:t>
            </a:r>
            <a:endParaRPr>
              <a:solidFill>
                <a:schemeClr val="dk2"/>
              </a:solidFill>
            </a:endParaRPr>
          </a:p>
          <a:p>
            <a:pPr marL="1371600" lvl="2" indent="-317500" algn="l" rtl="0">
              <a:spcBef>
                <a:spcPts val="0"/>
              </a:spcBef>
              <a:spcAft>
                <a:spcPts val="0"/>
              </a:spcAft>
              <a:buClr>
                <a:schemeClr val="dk2"/>
              </a:buClr>
              <a:buSzPts val="1400"/>
              <a:buChar char="■"/>
            </a:pPr>
            <a:r>
              <a:rPr lang="en">
                <a:solidFill>
                  <a:schemeClr val="dk2"/>
                </a:solidFill>
              </a:rPr>
              <a:t>Ex. Using the shadow of the scotoma or the magnification reader</a:t>
            </a:r>
            <a:endParaRPr>
              <a:solidFill>
                <a:schemeClr val="dk2"/>
              </a:solidFill>
            </a:endParaRPr>
          </a:p>
          <a:p>
            <a:pPr marL="914400" lvl="1" indent="-317500" algn="l" rtl="0">
              <a:spcBef>
                <a:spcPts val="0"/>
              </a:spcBef>
              <a:spcAft>
                <a:spcPts val="0"/>
              </a:spcAft>
              <a:buClr>
                <a:schemeClr val="dk2"/>
              </a:buClr>
              <a:buSzPts val="1400"/>
              <a:buChar char="○"/>
            </a:pPr>
            <a:r>
              <a:rPr lang="en">
                <a:solidFill>
                  <a:schemeClr val="dk2"/>
                </a:solidFill>
              </a:rPr>
              <a:t>All remarked on the lack of sufficient contrast</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All participants had difficulty with the dropdown</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One participant actively used the magnification reader</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All attempted to use the magnification reader</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All reported difficulties with the magnification reader</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Participants were mixed when they reported if they completed the task</a:t>
            </a:r>
            <a:endParaRPr>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Qualitative Analysis: Accessible Site</a:t>
            </a:r>
            <a:endParaRPr/>
          </a:p>
        </p:txBody>
      </p:sp>
      <p:sp>
        <p:nvSpPr>
          <p:cNvPr id="216" name="Google Shape;21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2"/>
              </a:buClr>
              <a:buSzPts val="1800"/>
              <a:buChar char="●"/>
            </a:pPr>
            <a:r>
              <a:rPr lang="en" dirty="0">
                <a:solidFill>
                  <a:schemeClr val="dk2"/>
                </a:solidFill>
              </a:rPr>
              <a:t>All participants reported that site is easy to read</a:t>
            </a:r>
            <a:endParaRPr dirty="0">
              <a:solidFill>
                <a:schemeClr val="dk2"/>
              </a:solidFill>
            </a:endParaRPr>
          </a:p>
          <a:p>
            <a:pPr marL="914400" lvl="1" indent="-317500" algn="l" rtl="0">
              <a:spcBef>
                <a:spcPts val="0"/>
              </a:spcBef>
              <a:spcAft>
                <a:spcPts val="0"/>
              </a:spcAft>
              <a:buClr>
                <a:schemeClr val="dk2"/>
              </a:buClr>
              <a:buSzPts val="1400"/>
              <a:buChar char="○"/>
            </a:pPr>
            <a:r>
              <a:rPr lang="en" dirty="0">
                <a:solidFill>
                  <a:schemeClr val="dk2"/>
                </a:solidFill>
              </a:rPr>
              <a:t>Scotoma off to the side</a:t>
            </a:r>
            <a:endParaRPr dirty="0">
              <a:solidFill>
                <a:schemeClr val="dk2"/>
              </a:solidFill>
            </a:endParaRPr>
          </a:p>
          <a:p>
            <a:pPr marL="914400" lvl="1" indent="-317500" algn="l" rtl="0">
              <a:spcBef>
                <a:spcPts val="0"/>
              </a:spcBef>
              <a:spcAft>
                <a:spcPts val="0"/>
              </a:spcAft>
              <a:buClr>
                <a:schemeClr val="dk2"/>
              </a:buClr>
              <a:buSzPts val="1400"/>
              <a:buChar char="○"/>
            </a:pPr>
            <a:r>
              <a:rPr lang="en" dirty="0">
                <a:solidFill>
                  <a:schemeClr val="dk2"/>
                </a:solidFill>
              </a:rPr>
              <a:t>Did not use the magnification reader</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All participants reported they thought they completed the task</a:t>
            </a:r>
            <a:endParaRPr dirty="0">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EC4D-8DD2-4868-A73F-10D6D25B5DFF}"/>
              </a:ext>
            </a:extLst>
          </p:cNvPr>
          <p:cNvSpPr>
            <a:spLocks noGrp="1"/>
          </p:cNvSpPr>
          <p:nvPr>
            <p:ph type="title"/>
          </p:nvPr>
        </p:nvSpPr>
        <p:spPr/>
        <p:txBody>
          <a:bodyPr>
            <a:normAutofit fontScale="90000"/>
          </a:bodyPr>
          <a:lstStyle/>
          <a:p>
            <a:r>
              <a:rPr lang="en-US" dirty="0"/>
              <a:t>Top findings</a:t>
            </a:r>
          </a:p>
        </p:txBody>
      </p:sp>
      <p:sp>
        <p:nvSpPr>
          <p:cNvPr id="3" name="Text Placeholder 2">
            <a:extLst>
              <a:ext uri="{FF2B5EF4-FFF2-40B4-BE49-F238E27FC236}">
                <a16:creationId xmlns:a16="http://schemas.microsoft.com/office/drawing/2014/main" id="{09CD677E-9783-4623-87E9-38E3B600C2F5}"/>
              </a:ext>
            </a:extLst>
          </p:cNvPr>
          <p:cNvSpPr>
            <a:spLocks noGrp="1"/>
          </p:cNvSpPr>
          <p:nvPr>
            <p:ph type="body" idx="1"/>
          </p:nvPr>
        </p:nvSpPr>
        <p:spPr/>
        <p:txBody>
          <a:bodyPr/>
          <a:lstStyle/>
          <a:p>
            <a:r>
              <a:rPr lang="en-US" dirty="0"/>
              <a:t>1.</a:t>
            </a:r>
            <a:r>
              <a:rPr lang="en-US" dirty="0">
                <a:solidFill>
                  <a:schemeClr val="dk2"/>
                </a:solidFill>
              </a:rPr>
              <a:t> Accessibility affects usability</a:t>
            </a:r>
          </a:p>
          <a:p>
            <a:pPr marL="114300" indent="0">
              <a:buNone/>
            </a:pPr>
            <a:r>
              <a:rPr lang="en-US" dirty="0">
                <a:solidFill>
                  <a:schemeClr val="dk2"/>
                </a:solidFill>
              </a:rPr>
              <a:t>6 minute average difference between accessible and inaccessible site to complete tasks</a:t>
            </a:r>
          </a:p>
          <a:p>
            <a:endParaRPr lang="en-US" dirty="0"/>
          </a:p>
          <a:p>
            <a:pPr lvl="0">
              <a:buClr>
                <a:schemeClr val="dk2"/>
              </a:buClr>
            </a:pPr>
            <a:r>
              <a:rPr lang="en-US" dirty="0"/>
              <a:t>2.</a:t>
            </a:r>
            <a:r>
              <a:rPr lang="en-US" dirty="0">
                <a:solidFill>
                  <a:schemeClr val="dk2"/>
                </a:solidFill>
              </a:rPr>
              <a:t> Dropdown formats</a:t>
            </a:r>
          </a:p>
          <a:p>
            <a:pPr lvl="1">
              <a:buClr>
                <a:schemeClr val="dk2"/>
              </a:buClr>
            </a:pPr>
            <a:r>
              <a:rPr lang="en-US" dirty="0">
                <a:solidFill>
                  <a:schemeClr val="dk2"/>
                </a:solidFill>
              </a:rPr>
              <a:t>Vision issues, especially scotomas, can hinder the effectiveness of dropdowns</a:t>
            </a:r>
          </a:p>
          <a:p>
            <a:pPr lvl="1">
              <a:buClr>
                <a:schemeClr val="dk2"/>
              </a:buClr>
            </a:pPr>
            <a:r>
              <a:rPr lang="en-US" dirty="0">
                <a:solidFill>
                  <a:schemeClr val="dk2"/>
                </a:solidFill>
              </a:rPr>
              <a:t>Multicolumn/multirow (the accessible) &gt; single column (the inaccessible)</a:t>
            </a:r>
          </a:p>
          <a:p>
            <a:endParaRPr lang="en-US" dirty="0"/>
          </a:p>
          <a:p>
            <a:pPr lvl="0">
              <a:buClr>
                <a:schemeClr val="dk2"/>
              </a:buClr>
            </a:pPr>
            <a:r>
              <a:rPr lang="en-US" dirty="0"/>
              <a:t>3.</a:t>
            </a:r>
            <a:r>
              <a:rPr lang="en-US" dirty="0">
                <a:solidFill>
                  <a:schemeClr val="dk2"/>
                </a:solidFill>
              </a:rPr>
              <a:t> Avoid small graphics or fonts</a:t>
            </a:r>
          </a:p>
          <a:p>
            <a:pPr lvl="1">
              <a:buClr>
                <a:schemeClr val="dk2"/>
              </a:buClr>
            </a:pPr>
            <a:r>
              <a:rPr lang="en-US" dirty="0">
                <a:solidFill>
                  <a:schemeClr val="dk2"/>
                </a:solidFill>
              </a:rPr>
              <a:t>Not even magnification readers can clarify </a:t>
            </a:r>
          </a:p>
          <a:p>
            <a:endParaRPr lang="en-US" dirty="0"/>
          </a:p>
        </p:txBody>
      </p:sp>
    </p:spTree>
    <p:extLst>
      <p:ext uri="{BB962C8B-B14F-4D97-AF65-F5344CB8AC3E}">
        <p14:creationId xmlns:p14="http://schemas.microsoft.com/office/powerpoint/2010/main" val="3603521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To be Continued</a:t>
            </a:r>
            <a:r>
              <a:rPr lang="en" dirty="0"/>
              <a:t> </a:t>
            </a:r>
            <a:endParaRPr dirty="0"/>
          </a:p>
        </p:txBody>
      </p:sp>
      <p:sp>
        <p:nvSpPr>
          <p:cNvPr id="234" name="Google Shape;234;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2"/>
              </a:buClr>
              <a:buSzPts val="1800"/>
              <a:buChar char="●"/>
            </a:pPr>
            <a:r>
              <a:rPr lang="en" dirty="0">
                <a:solidFill>
                  <a:schemeClr val="dk2"/>
                </a:solidFill>
              </a:rPr>
              <a:t>Expand study to low vision users</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More participants</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Expand to other types of assistive technologies such as screen readers</a:t>
            </a:r>
          </a:p>
          <a:p>
            <a:pPr lvl="0">
              <a:buClr>
                <a:schemeClr val="dk2"/>
              </a:buClr>
            </a:pPr>
            <a:r>
              <a:rPr lang="en-US" dirty="0">
                <a:solidFill>
                  <a:schemeClr val="dk2"/>
                </a:solidFill>
              </a:rPr>
              <a:t>Built out the Inaccessible website better</a:t>
            </a:r>
          </a:p>
          <a:p>
            <a:pPr lvl="1">
              <a:buClr>
                <a:schemeClr val="dk2"/>
              </a:buClr>
            </a:pPr>
            <a:r>
              <a:rPr lang="en-US" dirty="0">
                <a:solidFill>
                  <a:schemeClr val="dk2"/>
                </a:solidFill>
              </a:rPr>
              <a:t>Lack of clickable links confused participants</a:t>
            </a:r>
          </a:p>
          <a:p>
            <a:pPr lvl="1">
              <a:buClr>
                <a:schemeClr val="dk2"/>
              </a:buClr>
            </a:pPr>
            <a:r>
              <a:rPr lang="en-US" dirty="0">
                <a:solidFill>
                  <a:schemeClr val="dk2"/>
                </a:solidFill>
              </a:rPr>
              <a:t>Very limited clickable area</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Research additional low vision technological needs</a:t>
            </a:r>
            <a:endParaRPr dirty="0">
              <a:solidFill>
                <a:schemeClr val="dk2"/>
              </a:solidFill>
            </a:endParaRPr>
          </a:p>
          <a:p>
            <a:pPr marL="457200" lvl="0" indent="-342900" algn="l" rtl="0">
              <a:spcBef>
                <a:spcPts val="0"/>
              </a:spcBef>
              <a:spcAft>
                <a:spcPts val="0"/>
              </a:spcAft>
              <a:buClr>
                <a:schemeClr val="dk2"/>
              </a:buClr>
              <a:buSzPts val="1800"/>
              <a:buChar char="●"/>
            </a:pPr>
            <a:r>
              <a:rPr lang="en-US" dirty="0">
                <a:solidFill>
                  <a:schemeClr val="dk2"/>
                </a:solidFill>
              </a:rPr>
              <a:t>Use </a:t>
            </a:r>
            <a:r>
              <a:rPr lang="en" dirty="0">
                <a:solidFill>
                  <a:schemeClr val="dk2"/>
                </a:solidFill>
              </a:rPr>
              <a:t>Eyelink eye tracker – </a:t>
            </a:r>
            <a:r>
              <a:rPr lang="en-US" dirty="0">
                <a:solidFill>
                  <a:schemeClr val="dk2"/>
                </a:solidFill>
              </a:rPr>
              <a:t>able to store more data and create heat maps</a:t>
            </a:r>
            <a:endParaRPr dirty="0">
              <a:solidFill>
                <a:schemeClr val="dk2"/>
              </a:solidFill>
            </a:endParaRPr>
          </a:p>
          <a:p>
            <a:pPr marL="457200" lvl="0" indent="-342900" algn="l" rtl="0">
              <a:spcBef>
                <a:spcPts val="0"/>
              </a:spcBef>
              <a:spcAft>
                <a:spcPts val="0"/>
              </a:spcAft>
              <a:buClr>
                <a:schemeClr val="dk2"/>
              </a:buClr>
              <a:buSzPts val="1800"/>
              <a:buChar char="●"/>
            </a:pPr>
            <a:r>
              <a:rPr lang="en" dirty="0">
                <a:solidFill>
                  <a:schemeClr val="dk2"/>
                </a:solidFill>
              </a:rPr>
              <a:t>Weblink software - able to select specific web pages</a:t>
            </a:r>
            <a:endParaRPr dirty="0">
              <a:solidFill>
                <a:schemeClr val="dk2"/>
              </a:solidFill>
            </a:endParaRPr>
          </a:p>
          <a:p>
            <a:pPr marL="914400" lvl="1" indent="-317500" algn="l" rtl="0">
              <a:spcBef>
                <a:spcPts val="0"/>
              </a:spcBef>
              <a:spcAft>
                <a:spcPts val="0"/>
              </a:spcAft>
              <a:buClr>
                <a:schemeClr val="dk2"/>
              </a:buClr>
              <a:buSzPts val="1400"/>
              <a:buChar char="○"/>
            </a:pPr>
            <a:r>
              <a:rPr lang="en-US" dirty="0">
                <a:solidFill>
                  <a:schemeClr val="dk2"/>
                </a:solidFill>
              </a:rPr>
              <a:t>Unable to select </a:t>
            </a:r>
            <a:r>
              <a:rPr lang="en" dirty="0">
                <a:solidFill>
                  <a:schemeClr val="dk2"/>
                </a:solidFill>
              </a:rPr>
              <a:t>areas of Interest </a:t>
            </a:r>
            <a:r>
              <a:rPr lang="en-US" dirty="0">
                <a:solidFill>
                  <a:schemeClr val="dk2"/>
                </a:solidFill>
              </a:rPr>
              <a:t>with </a:t>
            </a:r>
            <a:r>
              <a:rPr lang="en-US" dirty="0" err="1">
                <a:solidFill>
                  <a:schemeClr val="dk2"/>
                </a:solidFill>
              </a:rPr>
              <a:t>Tobii</a:t>
            </a:r>
            <a:r>
              <a:rPr lang="en-US" dirty="0">
                <a:solidFill>
                  <a:schemeClr val="dk2"/>
                </a:solidFill>
              </a:rPr>
              <a:t> system</a:t>
            </a:r>
            <a:endParaRPr dirty="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61EC-43E9-4880-9FD3-76E1250CCF89}"/>
              </a:ext>
            </a:extLst>
          </p:cNvPr>
          <p:cNvSpPr>
            <a:spLocks noGrp="1"/>
          </p:cNvSpPr>
          <p:nvPr>
            <p:ph type="title"/>
          </p:nvPr>
        </p:nvSpPr>
        <p:spPr/>
        <p:txBody>
          <a:bodyPr>
            <a:normAutofit fontScale="90000"/>
          </a:bodyPr>
          <a:lstStyle/>
          <a:p>
            <a:r>
              <a:rPr lang="en-US" dirty="0"/>
              <a:t>My learnings</a:t>
            </a:r>
          </a:p>
        </p:txBody>
      </p:sp>
      <p:sp>
        <p:nvSpPr>
          <p:cNvPr id="3" name="Text Placeholder 2">
            <a:extLst>
              <a:ext uri="{FF2B5EF4-FFF2-40B4-BE49-F238E27FC236}">
                <a16:creationId xmlns:a16="http://schemas.microsoft.com/office/drawing/2014/main" id="{689C9A2F-A5A3-4462-8875-9759783994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402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51E2-448A-4A19-9DB9-5D350EA992EA}"/>
              </a:ext>
            </a:extLst>
          </p:cNvPr>
          <p:cNvSpPr>
            <a:spLocks noGrp="1"/>
          </p:cNvSpPr>
          <p:nvPr>
            <p:ph type="title"/>
          </p:nvPr>
        </p:nvSpPr>
        <p:spPr/>
        <p:txBody>
          <a:bodyPr>
            <a:normAutofit fontScale="90000"/>
          </a:bodyPr>
          <a:lstStyle/>
          <a:p>
            <a:r>
              <a:rPr lang="en-US" altLang="zh-CN" dirty="0"/>
              <a:t>report</a:t>
            </a:r>
            <a:endParaRPr lang="en-US" dirty="0"/>
          </a:p>
        </p:txBody>
      </p:sp>
      <p:sp>
        <p:nvSpPr>
          <p:cNvPr id="3" name="Text Placeholder 2">
            <a:extLst>
              <a:ext uri="{FF2B5EF4-FFF2-40B4-BE49-F238E27FC236}">
                <a16:creationId xmlns:a16="http://schemas.microsoft.com/office/drawing/2014/main" id="{62D145D5-1F0F-41D5-89A5-82B63A72DA47}"/>
              </a:ext>
            </a:extLst>
          </p:cNvPr>
          <p:cNvSpPr>
            <a:spLocks noGrp="1"/>
          </p:cNvSpPr>
          <p:nvPr>
            <p:ph type="body" idx="1"/>
          </p:nvPr>
        </p:nvSpPr>
        <p:spPr/>
        <p:txBody>
          <a:bodyPr/>
          <a:lstStyle/>
          <a:p>
            <a:r>
              <a:rPr lang="en-US" dirty="0">
                <a:hlinkClick r:id="rId2"/>
              </a:rPr>
              <a:t>https://drive.google.com/file/d/1pdcU9K72oLJ6gxpcuMCwL2lrTtNNEvaG/view</a:t>
            </a:r>
            <a:endParaRPr lang="en-US" dirty="0"/>
          </a:p>
          <a:p>
            <a:r>
              <a:rPr lang="en-US" dirty="0">
                <a:hlinkClick r:id="rId3"/>
              </a:rPr>
              <a:t>https://drive.google.com/file/d/1eCaBz-PEsHf_BT9y5ew10htIYgEQJXwj/view</a:t>
            </a:r>
            <a:endParaRPr lang="en-US" dirty="0"/>
          </a:p>
          <a:p>
            <a:r>
              <a:rPr lang="en-US" dirty="0"/>
              <a:t>https://drive.google.com/file/d/1wuv6oBVD1a1TvqTLfXAZbAQW1cG1KU1J/view</a:t>
            </a:r>
          </a:p>
        </p:txBody>
      </p:sp>
    </p:spTree>
    <p:extLst>
      <p:ext uri="{BB962C8B-B14F-4D97-AF65-F5344CB8AC3E}">
        <p14:creationId xmlns:p14="http://schemas.microsoft.com/office/powerpoint/2010/main" val="59935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0BE1-526C-4615-9104-7634D6CA342A}"/>
              </a:ext>
            </a:extLst>
          </p:cNvPr>
          <p:cNvSpPr>
            <a:spLocks noGrp="1"/>
          </p:cNvSpPr>
          <p:nvPr>
            <p:ph type="title"/>
          </p:nvPr>
        </p:nvSpPr>
        <p:spPr/>
        <p:txBody>
          <a:bodyPr>
            <a:normAutofit fontScale="90000"/>
          </a:bodyPr>
          <a:lstStyle/>
          <a:p>
            <a:r>
              <a:rPr lang="en-US" dirty="0"/>
              <a:t>Banner</a:t>
            </a:r>
          </a:p>
        </p:txBody>
      </p:sp>
      <p:sp>
        <p:nvSpPr>
          <p:cNvPr id="3" name="Text Placeholder 2">
            <a:extLst>
              <a:ext uri="{FF2B5EF4-FFF2-40B4-BE49-F238E27FC236}">
                <a16:creationId xmlns:a16="http://schemas.microsoft.com/office/drawing/2014/main" id="{A3F045FB-DC7C-4410-86CC-66C3047D6B4C}"/>
              </a:ext>
            </a:extLst>
          </p:cNvPr>
          <p:cNvSpPr>
            <a:spLocks noGrp="1"/>
          </p:cNvSpPr>
          <p:nvPr>
            <p:ph type="body" idx="1"/>
          </p:nvPr>
        </p:nvSpPr>
        <p:spPr>
          <a:xfrm>
            <a:off x="-217689" y="1145071"/>
            <a:ext cx="8520600" cy="3416400"/>
          </a:xfrm>
        </p:spPr>
        <p:txBody>
          <a:bodyPr/>
          <a:lstStyle/>
          <a:p>
            <a:r>
              <a:rPr lang="en-US" dirty="0"/>
              <a:t>1 accessible </a:t>
            </a:r>
            <a:r>
              <a:rPr lang="en-US" dirty="0" err="1"/>
              <a:t>hotmap</a:t>
            </a:r>
            <a:endParaRPr lang="en-US" dirty="0"/>
          </a:p>
          <a:p>
            <a:r>
              <a:rPr lang="en-US" dirty="0"/>
              <a:t>1 inaccessible one</a:t>
            </a:r>
          </a:p>
          <a:p>
            <a:endParaRPr lang="en-US" dirty="0"/>
          </a:p>
        </p:txBody>
      </p:sp>
      <p:pic>
        <p:nvPicPr>
          <p:cNvPr id="4" name="Picture 3">
            <a:extLst>
              <a:ext uri="{FF2B5EF4-FFF2-40B4-BE49-F238E27FC236}">
                <a16:creationId xmlns:a16="http://schemas.microsoft.com/office/drawing/2014/main" id="{8298C2DC-6C51-4094-A53E-7BD7086A2AC6}"/>
              </a:ext>
            </a:extLst>
          </p:cNvPr>
          <p:cNvPicPr>
            <a:picLocks noChangeAspect="1"/>
          </p:cNvPicPr>
          <p:nvPr/>
        </p:nvPicPr>
        <p:blipFill>
          <a:blip r:embed="rId2"/>
          <a:stretch>
            <a:fillRect/>
          </a:stretch>
        </p:blipFill>
        <p:spPr>
          <a:xfrm>
            <a:off x="2022635" y="-166590"/>
            <a:ext cx="6742428" cy="5143500"/>
          </a:xfrm>
          <a:prstGeom prst="rect">
            <a:avLst/>
          </a:prstGeom>
        </p:spPr>
      </p:pic>
    </p:spTree>
    <p:extLst>
      <p:ext uri="{BB962C8B-B14F-4D97-AF65-F5344CB8AC3E}">
        <p14:creationId xmlns:p14="http://schemas.microsoft.com/office/powerpoint/2010/main" val="192581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The problem</a:t>
            </a:r>
            <a:endParaRPr dirty="0"/>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2"/>
              </a:buClr>
              <a:buSzPts val="2200"/>
              <a:buChar char="●"/>
            </a:pPr>
            <a:r>
              <a:rPr lang="en" sz="2200" dirty="0">
                <a:solidFill>
                  <a:schemeClr val="dk2"/>
                </a:solidFill>
              </a:rPr>
              <a:t>If a website is created based off accessibility principles, is costly assistive technology necessary? </a:t>
            </a:r>
            <a:endParaRPr sz="2200" dirty="0">
              <a:solidFill>
                <a:schemeClr val="dk2"/>
              </a:solidFill>
            </a:endParaRPr>
          </a:p>
          <a:p>
            <a:pPr marL="0" lvl="0" indent="0" algn="l" rtl="0">
              <a:spcBef>
                <a:spcPts val="1200"/>
              </a:spcBef>
              <a:spcAft>
                <a:spcPts val="1200"/>
              </a:spcAft>
              <a:buNone/>
            </a:pPr>
            <a:endParaRPr sz="2200" dirty="0">
              <a:solidFill>
                <a:schemeClr val="dk2"/>
              </a:solidFill>
            </a:endParaRPr>
          </a:p>
        </p:txBody>
      </p:sp>
    </p:spTree>
    <p:extLst>
      <p:ext uri="{BB962C8B-B14F-4D97-AF65-F5344CB8AC3E}">
        <p14:creationId xmlns:p14="http://schemas.microsoft.com/office/powerpoint/2010/main" val="77062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Background</a:t>
            </a:r>
            <a:r>
              <a:rPr lang="en" dirty="0"/>
              <a:t> </a:t>
            </a:r>
            <a:endParaRPr dirty="0"/>
          </a:p>
        </p:txBody>
      </p:sp>
      <p:sp>
        <p:nvSpPr>
          <p:cNvPr id="71" name="Google Shape;71;p15"/>
          <p:cNvSpPr txBox="1">
            <a:spLocks noGrp="1"/>
          </p:cNvSpPr>
          <p:nvPr>
            <p:ph type="body" idx="1"/>
          </p:nvPr>
        </p:nvSpPr>
        <p:spPr>
          <a:xfrm>
            <a:off x="0" y="1187375"/>
            <a:ext cx="3421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33" b="1" dirty="0">
              <a:solidFill>
                <a:schemeClr val="dk1"/>
              </a:solidFill>
            </a:endParaRPr>
          </a:p>
          <a:p>
            <a:pPr marL="457200" lvl="0" indent="-357750" algn="l" rtl="0">
              <a:lnSpc>
                <a:spcPct val="130000"/>
              </a:lnSpc>
              <a:spcBef>
                <a:spcPts val="1200"/>
              </a:spcBef>
              <a:spcAft>
                <a:spcPts val="0"/>
              </a:spcAft>
              <a:buClr>
                <a:srgbClr val="000000"/>
              </a:buClr>
              <a:buSzPts val="2034"/>
              <a:buChar char="●"/>
            </a:pPr>
            <a:r>
              <a:rPr lang="en" sz="2033" b="1" dirty="0">
                <a:solidFill>
                  <a:srgbClr val="000000"/>
                </a:solidFill>
              </a:rPr>
              <a:t>1 in 8 Americans has a disability for 5+ years</a:t>
            </a:r>
            <a:endParaRPr sz="2033" b="1" dirty="0">
              <a:solidFill>
                <a:srgbClr val="000000"/>
              </a:solidFill>
            </a:endParaRPr>
          </a:p>
          <a:p>
            <a:pPr marL="457200" lvl="0" indent="-357750" algn="l" rtl="0">
              <a:lnSpc>
                <a:spcPct val="130000"/>
              </a:lnSpc>
              <a:spcBef>
                <a:spcPts val="0"/>
              </a:spcBef>
              <a:spcAft>
                <a:spcPts val="0"/>
              </a:spcAft>
              <a:buClr>
                <a:srgbClr val="000000"/>
              </a:buClr>
              <a:buSzPts val="2034"/>
              <a:buChar char="●"/>
            </a:pPr>
            <a:r>
              <a:rPr lang="en" sz="2033" b="1" dirty="0">
                <a:solidFill>
                  <a:srgbClr val="000000"/>
                </a:solidFill>
              </a:rPr>
              <a:t>Low vision = 4.3 million </a:t>
            </a:r>
            <a:endParaRPr sz="2033" b="1" dirty="0">
              <a:solidFill>
                <a:srgbClr val="000000"/>
              </a:solidFill>
            </a:endParaRPr>
          </a:p>
          <a:p>
            <a:pPr marL="457200" lvl="0" indent="-357750" algn="l" rtl="0">
              <a:lnSpc>
                <a:spcPct val="130000"/>
              </a:lnSpc>
              <a:spcBef>
                <a:spcPts val="0"/>
              </a:spcBef>
              <a:spcAft>
                <a:spcPts val="0"/>
              </a:spcAft>
              <a:buClr>
                <a:srgbClr val="000000"/>
              </a:buClr>
              <a:buSzPts val="2034"/>
              <a:buChar char="●"/>
            </a:pPr>
            <a:r>
              <a:rPr lang="en" sz="2033" b="1" dirty="0">
                <a:solidFill>
                  <a:srgbClr val="000000"/>
                </a:solidFill>
              </a:rPr>
              <a:t>Top ten of disabilities in the U.S.</a:t>
            </a:r>
            <a:endParaRPr sz="2033" b="1" dirty="0">
              <a:solidFill>
                <a:srgbClr val="000000"/>
              </a:solidFill>
            </a:endParaRPr>
          </a:p>
          <a:p>
            <a:pPr marL="457200" lvl="0" indent="0" algn="l" rtl="0">
              <a:lnSpc>
                <a:spcPct val="115000"/>
              </a:lnSpc>
              <a:spcBef>
                <a:spcPts val="0"/>
              </a:spcBef>
              <a:spcAft>
                <a:spcPts val="0"/>
              </a:spcAft>
              <a:buNone/>
            </a:pPr>
            <a:endParaRPr sz="2033" b="1" dirty="0">
              <a:solidFill>
                <a:schemeClr val="dk1"/>
              </a:solidFill>
            </a:endParaRPr>
          </a:p>
          <a:p>
            <a:pPr marL="0" lvl="0" indent="0" algn="l" rtl="0">
              <a:spcBef>
                <a:spcPts val="1200"/>
              </a:spcBef>
              <a:spcAft>
                <a:spcPts val="1200"/>
              </a:spcAft>
              <a:buNone/>
            </a:pPr>
            <a:endParaRPr sz="2300" dirty="0"/>
          </a:p>
        </p:txBody>
      </p:sp>
      <p:pic>
        <p:nvPicPr>
          <p:cNvPr id="72" name="Google Shape;72;p15"/>
          <p:cNvPicPr preferRelativeResize="0"/>
          <p:nvPr/>
        </p:nvPicPr>
        <p:blipFill>
          <a:blip r:embed="rId3">
            <a:alphaModFix/>
          </a:blip>
          <a:stretch>
            <a:fillRect/>
          </a:stretch>
        </p:blipFill>
        <p:spPr>
          <a:xfrm>
            <a:off x="3354600" y="705150"/>
            <a:ext cx="5682499" cy="38986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fontAlgn="base"/>
            <a:r>
              <a:rPr lang="en-US" dirty="0"/>
              <a:t>Low vision stats.  Refer </a:t>
            </a:r>
            <a:r>
              <a:rPr lang="en-US" dirty="0" err="1"/>
              <a:t>mary</a:t>
            </a:r>
            <a:endParaRPr lang="en-US" dirty="0"/>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6075" algn="l" rtl="0">
              <a:spcBef>
                <a:spcPts val="0"/>
              </a:spcBef>
              <a:spcAft>
                <a:spcPts val="0"/>
              </a:spcAft>
              <a:buClr>
                <a:srgbClr val="000000"/>
              </a:buClr>
              <a:buSzPts val="1850"/>
              <a:buChar char="●"/>
            </a:pPr>
            <a:r>
              <a:rPr lang="en" sz="1850" b="1" dirty="0">
                <a:solidFill>
                  <a:srgbClr val="000000"/>
                </a:solidFill>
              </a:rPr>
              <a:t>217 million people globally are visually impaired</a:t>
            </a:r>
            <a:endParaRPr sz="1850" b="1" dirty="0">
              <a:solidFill>
                <a:srgbClr val="000000"/>
              </a:solidFill>
            </a:endParaRPr>
          </a:p>
          <a:p>
            <a:pPr marL="457200" lvl="0" indent="-346075" algn="l" rtl="0">
              <a:spcBef>
                <a:spcPts val="0"/>
              </a:spcBef>
              <a:spcAft>
                <a:spcPts val="0"/>
              </a:spcAft>
              <a:buClr>
                <a:srgbClr val="000000"/>
              </a:buClr>
              <a:buSzPts val="1850"/>
              <a:buChar char="●"/>
            </a:pPr>
            <a:r>
              <a:rPr lang="en" sz="1850" b="1" dirty="0">
                <a:solidFill>
                  <a:srgbClr val="000000"/>
                </a:solidFill>
              </a:rPr>
              <a:t>Low vision is caused by </a:t>
            </a:r>
            <a:endParaRPr sz="1850" b="1" dirty="0">
              <a:solidFill>
                <a:srgbClr val="000000"/>
              </a:solidFill>
            </a:endParaRPr>
          </a:p>
          <a:p>
            <a:pPr marL="914400" lvl="1" indent="-323850" algn="l" rtl="0">
              <a:spcBef>
                <a:spcPts val="0"/>
              </a:spcBef>
              <a:spcAft>
                <a:spcPts val="0"/>
              </a:spcAft>
              <a:buClr>
                <a:srgbClr val="000000"/>
              </a:buClr>
              <a:buSzPts val="1500"/>
              <a:buChar char="○"/>
            </a:pPr>
            <a:r>
              <a:rPr lang="en" sz="1500" b="1" dirty="0">
                <a:solidFill>
                  <a:srgbClr val="000000"/>
                </a:solidFill>
              </a:rPr>
              <a:t>Macular degeneration</a:t>
            </a:r>
            <a:endParaRPr sz="1500" b="1" dirty="0">
              <a:solidFill>
                <a:srgbClr val="000000"/>
              </a:solidFill>
            </a:endParaRPr>
          </a:p>
          <a:p>
            <a:pPr marL="914400" lvl="1" indent="-323850" algn="l" rtl="0">
              <a:spcBef>
                <a:spcPts val="0"/>
              </a:spcBef>
              <a:spcAft>
                <a:spcPts val="0"/>
              </a:spcAft>
              <a:buClr>
                <a:srgbClr val="000000"/>
              </a:buClr>
              <a:buSzPts val="1500"/>
              <a:buChar char="○"/>
            </a:pPr>
            <a:r>
              <a:rPr lang="en" sz="1500" b="1" dirty="0">
                <a:solidFill>
                  <a:srgbClr val="000000"/>
                </a:solidFill>
              </a:rPr>
              <a:t>Cataracts</a:t>
            </a:r>
            <a:endParaRPr sz="1500" b="1" dirty="0">
              <a:solidFill>
                <a:srgbClr val="000000"/>
              </a:solidFill>
            </a:endParaRPr>
          </a:p>
          <a:p>
            <a:pPr marL="914400" lvl="1" indent="-323850" algn="l" rtl="0">
              <a:spcBef>
                <a:spcPts val="0"/>
              </a:spcBef>
              <a:spcAft>
                <a:spcPts val="0"/>
              </a:spcAft>
              <a:buClr>
                <a:srgbClr val="000000"/>
              </a:buClr>
              <a:buSzPts val="1500"/>
              <a:buChar char="○"/>
            </a:pPr>
            <a:r>
              <a:rPr lang="en" sz="1500" b="1" dirty="0">
                <a:solidFill>
                  <a:srgbClr val="000000"/>
                </a:solidFill>
              </a:rPr>
              <a:t>Glaucoma</a:t>
            </a:r>
            <a:endParaRPr sz="1500" b="1" dirty="0">
              <a:solidFill>
                <a:srgbClr val="000000"/>
              </a:solidFill>
            </a:endParaRPr>
          </a:p>
          <a:p>
            <a:pPr marL="914400" lvl="1" indent="-323850" algn="l" rtl="0">
              <a:spcBef>
                <a:spcPts val="0"/>
              </a:spcBef>
              <a:spcAft>
                <a:spcPts val="0"/>
              </a:spcAft>
              <a:buClr>
                <a:srgbClr val="000000"/>
              </a:buClr>
              <a:buSzPts val="1500"/>
              <a:buChar char="○"/>
            </a:pPr>
            <a:r>
              <a:rPr lang="en" sz="1500" b="1" dirty="0">
                <a:solidFill>
                  <a:srgbClr val="000000"/>
                </a:solidFill>
              </a:rPr>
              <a:t>Other chronic conditions</a:t>
            </a:r>
            <a:endParaRPr sz="1500" b="1" dirty="0">
              <a:solidFill>
                <a:srgbClr val="000000"/>
              </a:solidFill>
            </a:endParaRPr>
          </a:p>
          <a:p>
            <a:pPr marL="457200" lvl="0" indent="-346075" algn="l" rtl="0">
              <a:spcBef>
                <a:spcPts val="0"/>
              </a:spcBef>
              <a:spcAft>
                <a:spcPts val="0"/>
              </a:spcAft>
              <a:buClr>
                <a:srgbClr val="000000"/>
              </a:buClr>
              <a:buSzPts val="1850"/>
              <a:buChar char="●"/>
            </a:pPr>
            <a:r>
              <a:rPr lang="en" sz="1850" b="1" dirty="0">
                <a:solidFill>
                  <a:srgbClr val="000000"/>
                </a:solidFill>
              </a:rPr>
              <a:t>In 2014, the number of people with cataracts was 25 million </a:t>
            </a:r>
            <a:endParaRPr lang="en-US" sz="1850" b="1" dirty="0">
              <a:solidFill>
                <a:srgbClr val="000000"/>
              </a:solidFill>
            </a:endParaRPr>
          </a:p>
          <a:p>
            <a:pPr marL="111125" lvl="0" indent="0" algn="l" rtl="0">
              <a:spcBef>
                <a:spcPts val="0"/>
              </a:spcBef>
              <a:spcAft>
                <a:spcPts val="0"/>
              </a:spcAft>
              <a:buClr>
                <a:srgbClr val="000000"/>
              </a:buClr>
              <a:buSzPts val="1850"/>
              <a:buNone/>
            </a:pPr>
            <a:r>
              <a:rPr lang="en-US" sz="1850" b="1" dirty="0">
                <a:solidFill>
                  <a:srgbClr val="000000"/>
                </a:solidFill>
              </a:rPr>
              <a:t>Impact:</a:t>
            </a:r>
          </a:p>
          <a:p>
            <a:pPr lvl="0" indent="-346075">
              <a:buClr>
                <a:srgbClr val="000000"/>
              </a:buClr>
              <a:buSzPts val="1850"/>
            </a:pPr>
            <a:r>
              <a:rPr lang="en-US" sz="1850" b="1" dirty="0">
                <a:solidFill>
                  <a:srgbClr val="000000"/>
                </a:solidFill>
              </a:rPr>
              <a:t>15% of U.S. adults with a disability do not use the internet </a:t>
            </a:r>
          </a:p>
          <a:p>
            <a:pPr lvl="0" indent="-346075">
              <a:buClr>
                <a:srgbClr val="000000"/>
              </a:buClr>
              <a:buSzPts val="1850"/>
            </a:pPr>
            <a:r>
              <a:rPr lang="en-US" sz="1850" b="1" dirty="0">
                <a:solidFill>
                  <a:srgbClr val="000000"/>
                </a:solidFill>
              </a:rPr>
              <a:t>Compared to 5% of abled U.S. adults who do not use the internet</a:t>
            </a:r>
          </a:p>
          <a:p>
            <a:pPr marL="111125" lvl="0" indent="0" algn="l" rtl="0">
              <a:spcBef>
                <a:spcPts val="0"/>
              </a:spcBef>
              <a:spcAft>
                <a:spcPts val="0"/>
              </a:spcAft>
              <a:buClr>
                <a:srgbClr val="000000"/>
              </a:buClr>
              <a:buSzPts val="1850"/>
              <a:buNone/>
            </a:pPr>
            <a:endParaRPr sz="1850" b="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CEEC-EFE3-4202-A89A-0A6BFC94EBB7}"/>
              </a:ext>
            </a:extLst>
          </p:cNvPr>
          <p:cNvSpPr>
            <a:spLocks noGrp="1"/>
          </p:cNvSpPr>
          <p:nvPr>
            <p:ph type="title"/>
          </p:nvPr>
        </p:nvSpPr>
        <p:spPr/>
        <p:txBody>
          <a:bodyPr>
            <a:normAutofit fontScale="90000"/>
          </a:bodyPr>
          <a:lstStyle/>
          <a:p>
            <a:r>
              <a:rPr lang="en-US" dirty="0"/>
              <a:t>Inaccessibility impact:</a:t>
            </a:r>
            <a:br>
              <a:rPr lang="en-US" dirty="0"/>
            </a:br>
            <a:endParaRPr lang="en-US" dirty="0"/>
          </a:p>
        </p:txBody>
      </p:sp>
      <p:sp>
        <p:nvSpPr>
          <p:cNvPr id="3" name="Text Placeholder 2">
            <a:extLst>
              <a:ext uri="{FF2B5EF4-FFF2-40B4-BE49-F238E27FC236}">
                <a16:creationId xmlns:a16="http://schemas.microsoft.com/office/drawing/2014/main" id="{5B852575-CF46-4CEC-8A1C-60C998EEC8D7}"/>
              </a:ext>
            </a:extLst>
          </p:cNvPr>
          <p:cNvSpPr>
            <a:spLocks noGrp="1"/>
          </p:cNvSpPr>
          <p:nvPr>
            <p:ph type="body" idx="1"/>
          </p:nvPr>
        </p:nvSpPr>
        <p:spPr/>
        <p:txBody>
          <a:bodyPr/>
          <a:lstStyle/>
          <a:p>
            <a:r>
              <a:rPr lang="en-US" b="1" dirty="0"/>
              <a:t>U.S. adults with a disability are 3x less likely to use the internet (Pew Research Center, 2017), are over 3x less likely to be employed (BLS, 2022), and report higher levels of social isolation compared to their abled counterparts (O'Sullivan &amp; </a:t>
            </a:r>
            <a:r>
              <a:rPr lang="en-US" b="1" dirty="0" err="1"/>
              <a:t>Bourgin</a:t>
            </a:r>
            <a:r>
              <a:rPr lang="en-US" b="1" dirty="0"/>
              <a:t>, 2010).</a:t>
            </a:r>
            <a:endParaRPr lang="en-US" dirty="0"/>
          </a:p>
        </p:txBody>
      </p:sp>
    </p:spTree>
    <p:extLst>
      <p:ext uri="{BB962C8B-B14F-4D97-AF65-F5344CB8AC3E}">
        <p14:creationId xmlns:p14="http://schemas.microsoft.com/office/powerpoint/2010/main" val="3363419334"/>
      </p:ext>
    </p:extLst>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7249</TotalTime>
  <Words>1692</Words>
  <Application>Microsoft Office PowerPoint</Application>
  <PresentationFormat>On-screen Show (16:9)</PresentationFormat>
  <Paragraphs>260</Paragraphs>
  <Slides>38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Raleway</vt:lpstr>
      <vt:lpstr>Roboto</vt:lpstr>
      <vt:lpstr>Source Sans Pro</vt:lpstr>
      <vt:lpstr>Arial</vt:lpstr>
      <vt:lpstr>Plum</vt:lpstr>
      <vt:lpstr>Eye tracking and low vision</vt:lpstr>
      <vt:lpstr>Outline</vt:lpstr>
      <vt:lpstr>PowerPoint Presentation</vt:lpstr>
      <vt:lpstr>report</vt:lpstr>
      <vt:lpstr>Banner</vt:lpstr>
      <vt:lpstr>The problem</vt:lpstr>
      <vt:lpstr>Background </vt:lpstr>
      <vt:lpstr>Low vision stats.  Refer mary</vt:lpstr>
      <vt:lpstr>Inaccessibility impact: </vt:lpstr>
      <vt:lpstr>Issues for low vision users</vt:lpstr>
      <vt:lpstr>Literature reivew</vt:lpstr>
      <vt:lpstr>background</vt:lpstr>
      <vt:lpstr>Why eye tracking for low vision? </vt:lpstr>
      <vt:lpstr>Challenges</vt:lpstr>
      <vt:lpstr>PowerPoint Presentation</vt:lpstr>
      <vt:lpstr>Methods</vt:lpstr>
      <vt:lpstr>Methods</vt:lpstr>
      <vt:lpstr>Participants 3 graduate students Normal or corrected-to-normal vision Within subjects  </vt:lpstr>
      <vt:lpstr>PowerPoint Presentation</vt:lpstr>
      <vt:lpstr>Within-subject experimental design</vt:lpstr>
      <vt:lpstr>Differences Between Websites: three highlights</vt:lpstr>
      <vt:lpstr>PowerPoint Presentation</vt:lpstr>
      <vt:lpstr>PowerPoint Presentation</vt:lpstr>
      <vt:lpstr>PowerPoint Presentation</vt:lpstr>
      <vt:lpstr>User testing: Think aloud</vt:lpstr>
      <vt:lpstr>Quantitative Analysis</vt:lpstr>
      <vt:lpstr>Task Completion Rates</vt:lpstr>
      <vt:lpstr>System Usability Scale</vt:lpstr>
      <vt:lpstr>Qualitative Analysis</vt:lpstr>
      <vt:lpstr>Qualitative Analysis: Reading Behavior</vt:lpstr>
      <vt:lpstr>PowerPoint Presentation</vt:lpstr>
      <vt:lpstr>Qualitative Analysis: Dropdown Behavior</vt:lpstr>
      <vt:lpstr>PowerPoint Presentation</vt:lpstr>
      <vt:lpstr>Qualitative Analysis: Inaccessible Site</vt:lpstr>
      <vt:lpstr>Qualitative Analysis: Accessible Site</vt:lpstr>
      <vt:lpstr>Top findings</vt:lpstr>
      <vt:lpstr>To be Continued </vt:lpstr>
      <vt:lpstr>My learnings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tracking and low vision</dc:title>
  <dc:creator>Chevis Zhou</dc:creator>
  <cp:lastModifiedBy>Zhengchen Zhou</cp:lastModifiedBy>
  <cp:revision>26</cp:revision>
  <dcterms:modified xsi:type="dcterms:W3CDTF">2023-09-05T09:39:22Z</dcterms:modified>
</cp:coreProperties>
</file>